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54"/>
  </p:notesMasterIdLst>
  <p:sldIdLst>
    <p:sldId id="504" r:id="rId2"/>
    <p:sldId id="510" r:id="rId3"/>
    <p:sldId id="512" r:id="rId4"/>
    <p:sldId id="605" r:id="rId5"/>
    <p:sldId id="588" r:id="rId6"/>
    <p:sldId id="606" r:id="rId7"/>
    <p:sldId id="607" r:id="rId8"/>
    <p:sldId id="608" r:id="rId9"/>
    <p:sldId id="609" r:id="rId10"/>
    <p:sldId id="610" r:id="rId11"/>
    <p:sldId id="611" r:id="rId12"/>
    <p:sldId id="612" r:id="rId13"/>
    <p:sldId id="613" r:id="rId14"/>
    <p:sldId id="614" r:id="rId15"/>
    <p:sldId id="615" r:id="rId16"/>
    <p:sldId id="616" r:id="rId17"/>
    <p:sldId id="617" r:id="rId18"/>
    <p:sldId id="618" r:id="rId19"/>
    <p:sldId id="620" r:id="rId20"/>
    <p:sldId id="619" r:id="rId21"/>
    <p:sldId id="621" r:id="rId22"/>
    <p:sldId id="623" r:id="rId23"/>
    <p:sldId id="622" r:id="rId24"/>
    <p:sldId id="624" r:id="rId25"/>
    <p:sldId id="625" r:id="rId26"/>
    <p:sldId id="627" r:id="rId27"/>
    <p:sldId id="626" r:id="rId28"/>
    <p:sldId id="628" r:id="rId29"/>
    <p:sldId id="629" r:id="rId30"/>
    <p:sldId id="630" r:id="rId31"/>
    <p:sldId id="631" r:id="rId32"/>
    <p:sldId id="632" r:id="rId33"/>
    <p:sldId id="633" r:id="rId34"/>
    <p:sldId id="634" r:id="rId35"/>
    <p:sldId id="635" r:id="rId36"/>
    <p:sldId id="636" r:id="rId37"/>
    <p:sldId id="637" r:id="rId38"/>
    <p:sldId id="638" r:id="rId39"/>
    <p:sldId id="647" r:id="rId40"/>
    <p:sldId id="639" r:id="rId41"/>
    <p:sldId id="640" r:id="rId42"/>
    <p:sldId id="642" r:id="rId43"/>
    <p:sldId id="641" r:id="rId44"/>
    <p:sldId id="644" r:id="rId45"/>
    <p:sldId id="643" r:id="rId46"/>
    <p:sldId id="645" r:id="rId47"/>
    <p:sldId id="646" r:id="rId48"/>
    <p:sldId id="648" r:id="rId49"/>
    <p:sldId id="649" r:id="rId50"/>
    <p:sldId id="650" r:id="rId51"/>
    <p:sldId id="651" r:id="rId52"/>
    <p:sldId id="652" r:id="rId53"/>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64"/>
    <p:restoredTop sz="85096"/>
  </p:normalViewPr>
  <p:slideViewPr>
    <p:cSldViewPr snapToGrid="0" snapToObjects="1">
      <p:cViewPr>
        <p:scale>
          <a:sx n="70" d="100"/>
          <a:sy n="70" d="100"/>
        </p:scale>
        <p:origin x="696"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10/25/19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243653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242432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790862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124915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a:t>
            </a:fld>
            <a:endParaRPr lang="en-US"/>
          </a:p>
        </p:txBody>
      </p:sp>
    </p:spTree>
    <p:extLst>
      <p:ext uri="{BB962C8B-B14F-4D97-AF65-F5344CB8AC3E}">
        <p14:creationId xmlns:p14="http://schemas.microsoft.com/office/powerpoint/2010/main" val="566178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8356657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1233456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711850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274513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18942810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83730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1984259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9205816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0253188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394301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9377074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79937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20108543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8908617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050972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11931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864918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7780165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4270095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1799305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542757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4132254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729673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15926424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45946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791215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104240234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136239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7012538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2113644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74906327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142969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6989144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11730035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8442744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13646031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5223113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1431061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1462599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282284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1788897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80435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997795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19729318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25/10/19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25/10/19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25/10/19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25/10/19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25/10/19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25/10/19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25/10/19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 sz="4400" dirty="0" smtClean="0">
                <a:latin typeface="Arial" charset="0"/>
              </a:rPr>
              <a:t>Algoritmos y Complejidad</a:t>
            </a:r>
            <a:endParaRPr lang="es-ES_tradnl" sz="4400" dirty="0">
              <a:latin typeface="Arial" charset="0"/>
            </a:endParaRPr>
          </a:p>
        </p:txBody>
      </p:sp>
      <p:sp>
        <p:nvSpPr>
          <p:cNvPr id="5" name="CuadroTexto 4"/>
          <p:cNvSpPr txBox="1"/>
          <p:nvPr/>
        </p:nvSpPr>
        <p:spPr>
          <a:xfrm>
            <a:off x="1097280" y="5035325"/>
            <a:ext cx="10302530" cy="1200329"/>
          </a:xfrm>
          <a:prstGeom prst="rect">
            <a:avLst/>
          </a:prstGeom>
          <a:noFill/>
        </p:spPr>
        <p:txBody>
          <a:bodyPr wrap="square" rtlCol="0">
            <a:spAutoFit/>
          </a:bodyPr>
          <a:lstStyle/>
          <a:p>
            <a:r>
              <a:rPr lang="en-US" sz="2400" dirty="0" smtClean="0"/>
              <a:t>Lorena Recalde Ph.D.</a:t>
            </a:r>
          </a:p>
          <a:p>
            <a:r>
              <a:rPr lang="en-US" sz="2400" dirty="0" err="1" smtClean="0"/>
              <a:t>Escuela</a:t>
            </a:r>
            <a:r>
              <a:rPr lang="en-US" sz="2400" dirty="0" smtClean="0"/>
              <a:t> </a:t>
            </a:r>
            <a:r>
              <a:rPr lang="en-US" sz="2400" dirty="0" err="1" smtClean="0"/>
              <a:t>Polit</a:t>
            </a:r>
            <a:r>
              <a:rPr lang="es-ES" sz="2400" dirty="0" err="1" smtClean="0"/>
              <a:t>écnica</a:t>
            </a:r>
            <a:r>
              <a:rPr lang="es-ES" sz="2400" dirty="0" smtClean="0"/>
              <a:t> Nacional</a:t>
            </a:r>
          </a:p>
          <a:p>
            <a:r>
              <a:rPr lang="es-ES" sz="2400" dirty="0" smtClean="0"/>
              <a:t>Maestría en Ciencias de Computación</a:t>
            </a:r>
            <a:endParaRPr lang="en-US" sz="2400" dirty="0"/>
          </a:p>
        </p:txBody>
      </p:sp>
    </p:spTree>
    <p:extLst>
      <p:ext uri="{BB962C8B-B14F-4D97-AF65-F5344CB8AC3E}">
        <p14:creationId xmlns:p14="http://schemas.microsoft.com/office/powerpoint/2010/main" val="116847858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¿Qué pasa si tienes que dibujar 1,024 cajas? Le llevará </a:t>
            </a:r>
            <a:r>
              <a:rPr lang="es-ES_tradnl" sz="2400" dirty="0" smtClean="0"/>
              <a:t>log </a:t>
            </a:r>
            <a:r>
              <a:rPr lang="es-ES_tradnl" sz="2400" dirty="0"/>
              <a:t>1.024 = 10 operaciones, o 1 segundo para dibujar una cuadrícula de 1.024 cuadros. </a:t>
            </a:r>
            <a:endParaRPr lang="es-ES_tradnl" sz="2400" dirty="0" smtClean="0"/>
          </a:p>
          <a:p>
            <a:pPr>
              <a:buClr>
                <a:schemeClr val="tx1"/>
              </a:buClr>
              <a:buFont typeface="Arial" charset="0"/>
              <a:buChar char="•"/>
            </a:pPr>
            <a:r>
              <a:rPr lang="es-ES_tradnl" sz="2400" dirty="0" smtClean="0"/>
              <a:t>Estos </a:t>
            </a:r>
            <a:r>
              <a:rPr lang="es-ES_tradnl" sz="2400" dirty="0"/>
              <a:t>números están usando el primer algoritmo</a:t>
            </a:r>
            <a:r>
              <a:rPr lang="es-ES_tradnl" sz="2400" dirty="0" smtClean="0"/>
              <a:t>.</a:t>
            </a:r>
          </a:p>
          <a:p>
            <a:pPr>
              <a:buClr>
                <a:schemeClr val="tx1"/>
              </a:buClr>
              <a:buFont typeface="Arial" charset="0"/>
              <a:buChar char="•"/>
            </a:pPr>
            <a:r>
              <a:rPr lang="es-ES_tradnl" sz="2400" dirty="0" smtClean="0"/>
              <a:t>El </a:t>
            </a:r>
            <a:r>
              <a:rPr lang="es-ES_tradnl" sz="2400" dirty="0"/>
              <a:t>segundo algoritmo es más lento: lleva tiempo O (n). Se necesitarán 16 operaciones para dibujar 16 cajas, y se necesitarán 1,024 operaciones para dibujar 1,024 cajas. ¿Cuánto tiempo es eso en segundos</a:t>
            </a:r>
            <a:r>
              <a:rPr lang="es-ES_tradnl" sz="2400" dirty="0" smtClean="0"/>
              <a:t>?</a:t>
            </a:r>
          </a:p>
          <a:p>
            <a:pPr>
              <a:buClr>
                <a:schemeClr val="tx1"/>
              </a:buClr>
              <a:buFont typeface="Arial" charset="0"/>
              <a:buChar char="•"/>
            </a:pPr>
            <a:endParaRPr lang="es-ES_tradnl" sz="2400" dirty="0" smtClean="0"/>
          </a:p>
          <a:p>
            <a:pPr>
              <a:buClr>
                <a:schemeClr val="tx1"/>
              </a:buClr>
              <a:buFont typeface="Arial" charset="0"/>
              <a:buChar char="•"/>
            </a:pPr>
            <a:r>
              <a:rPr lang="es-ES_tradnl" sz="2400" dirty="0" smtClean="0"/>
              <a:t>Este </a:t>
            </a:r>
            <a:r>
              <a:rPr lang="es-ES_tradnl" sz="2400" dirty="0"/>
              <a:t>es el tiempo que tomaría dibujar una cuadrícula para el resto de los algoritmos, del más rápido al más lento</a:t>
            </a:r>
            <a:r>
              <a:rPr lang="es-ES_tradnl" sz="2400" dirty="0" smtClean="0"/>
              <a:t>:</a:t>
            </a:r>
            <a:endParaRPr lang="es-ES_tradnl" sz="2400" dirty="0"/>
          </a:p>
        </p:txBody>
      </p:sp>
    </p:spTree>
    <p:extLst>
      <p:ext uri="{BB962C8B-B14F-4D97-AF65-F5344CB8AC3E}">
        <p14:creationId xmlns:p14="http://schemas.microsoft.com/office/powerpoint/2010/main" val="161261477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pic>
        <p:nvPicPr>
          <p:cNvPr id="4" name="Imagen 3"/>
          <p:cNvPicPr>
            <a:picLocks noChangeAspect="1"/>
          </p:cNvPicPr>
          <p:nvPr/>
        </p:nvPicPr>
        <p:blipFill>
          <a:blip r:embed="rId3"/>
          <a:stretch>
            <a:fillRect/>
          </a:stretch>
        </p:blipFill>
        <p:spPr>
          <a:xfrm>
            <a:off x="305545" y="2024806"/>
            <a:ext cx="11589310" cy="3530854"/>
          </a:xfrm>
          <a:prstGeom prst="rect">
            <a:avLst/>
          </a:prstGeom>
        </p:spPr>
      </p:pic>
    </p:spTree>
    <p:extLst>
      <p:ext uri="{BB962C8B-B14F-4D97-AF65-F5344CB8AC3E}">
        <p14:creationId xmlns:p14="http://schemas.microsoft.com/office/powerpoint/2010/main" val="18616694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También hay otros tiempos de ejecución, pero estos son los cinco más comunes</a:t>
            </a:r>
            <a:r>
              <a:rPr lang="es-ES_tradnl" sz="2400" dirty="0" smtClean="0"/>
              <a:t>.</a:t>
            </a:r>
          </a:p>
          <a:p>
            <a:pPr>
              <a:buClr>
                <a:schemeClr val="tx1"/>
              </a:buClr>
              <a:buFont typeface="Arial" charset="0"/>
              <a:buChar char="•"/>
            </a:pPr>
            <a:r>
              <a:rPr lang="es-ES_tradnl" sz="2400" dirty="0" smtClean="0"/>
              <a:t>Esta </a:t>
            </a:r>
            <a:r>
              <a:rPr lang="es-ES_tradnl" sz="2400" dirty="0"/>
              <a:t>es una simplificación. </a:t>
            </a:r>
            <a:r>
              <a:rPr lang="es-ES_tradnl" sz="2400" dirty="0" smtClean="0"/>
              <a:t>Por </a:t>
            </a:r>
            <a:r>
              <a:rPr lang="es-ES_tradnl" sz="2400" dirty="0"/>
              <a:t>ahora, las principales conclusiones son las siguientes</a:t>
            </a:r>
            <a:r>
              <a:rPr lang="es-ES_tradnl" sz="2400" dirty="0" smtClean="0"/>
              <a:t>:</a:t>
            </a:r>
          </a:p>
          <a:p>
            <a:pPr>
              <a:buClr>
                <a:schemeClr val="tx1"/>
              </a:buClr>
              <a:buFont typeface="Wingdings" charset="2"/>
              <a:buChar char="Ø"/>
            </a:pPr>
            <a:r>
              <a:rPr lang="es-ES_tradnl" sz="2400" dirty="0" smtClean="0"/>
              <a:t>La </a:t>
            </a:r>
            <a:r>
              <a:rPr lang="es-ES_tradnl" sz="2400" dirty="0"/>
              <a:t>velocidad del algoritmo no se mide en segundos, sino en el crecimiento del número de </a:t>
            </a:r>
            <a:r>
              <a:rPr lang="es-ES_tradnl" sz="2400" dirty="0" smtClean="0"/>
              <a:t>operaciones.</a:t>
            </a:r>
          </a:p>
          <a:p>
            <a:pPr>
              <a:buClr>
                <a:schemeClr val="tx1"/>
              </a:buClr>
              <a:buFont typeface="Wingdings" charset="2"/>
              <a:buChar char="Ø"/>
            </a:pPr>
            <a:r>
              <a:rPr lang="es-ES_tradnl" sz="2400" dirty="0" smtClean="0"/>
              <a:t>En </a:t>
            </a:r>
            <a:r>
              <a:rPr lang="es-ES_tradnl" sz="2400" dirty="0"/>
              <a:t>cambio, hablamos de la rapidez con que aumenta el tiempo de ejecución de un algoritmo a medida que aumenta el tamaño de la </a:t>
            </a:r>
            <a:r>
              <a:rPr lang="es-ES_tradnl" sz="2400" dirty="0" smtClean="0"/>
              <a:t>entrada.</a:t>
            </a:r>
          </a:p>
          <a:p>
            <a:pPr>
              <a:buClr>
                <a:schemeClr val="tx1"/>
              </a:buClr>
              <a:buFont typeface="Wingdings" charset="2"/>
              <a:buChar char="Ø"/>
            </a:pPr>
            <a:r>
              <a:rPr lang="es-ES_tradnl" sz="2400" dirty="0" smtClean="0"/>
              <a:t>El </a:t>
            </a:r>
            <a:r>
              <a:rPr lang="es-ES_tradnl" sz="2400" dirty="0"/>
              <a:t>tiempo de ejecución de los algoritmos se expresa en notación Big </a:t>
            </a:r>
            <a:r>
              <a:rPr lang="es-ES_tradnl" sz="2400" dirty="0" smtClean="0"/>
              <a:t>O.</a:t>
            </a:r>
          </a:p>
          <a:p>
            <a:pPr>
              <a:buClr>
                <a:schemeClr val="tx1"/>
              </a:buClr>
              <a:buFont typeface="Wingdings" charset="2"/>
              <a:buChar char="Ø"/>
            </a:pPr>
            <a:r>
              <a:rPr lang="es-ES_tradnl" sz="2400" dirty="0" smtClean="0"/>
              <a:t>O(log </a:t>
            </a:r>
            <a:r>
              <a:rPr lang="es-ES_tradnl" sz="2400" dirty="0"/>
              <a:t>n) es más rápido que </a:t>
            </a:r>
            <a:r>
              <a:rPr lang="es-ES_tradnl" sz="2400" dirty="0" smtClean="0"/>
              <a:t>O(n</a:t>
            </a:r>
            <a:r>
              <a:rPr lang="es-ES_tradnl" sz="2400" dirty="0"/>
              <a:t>), pero se vuelve mucho más rápido a medida que crece la lista de elementos que está buscando.</a:t>
            </a:r>
          </a:p>
        </p:txBody>
      </p:sp>
    </p:spTree>
    <p:extLst>
      <p:ext uri="{BB962C8B-B14F-4D97-AF65-F5344CB8AC3E}">
        <p14:creationId xmlns:p14="http://schemas.microsoft.com/office/powerpoint/2010/main" val="178075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pic>
        <p:nvPicPr>
          <p:cNvPr id="3" name="Imagen 2"/>
          <p:cNvPicPr>
            <a:picLocks noChangeAspect="1"/>
          </p:cNvPicPr>
          <p:nvPr/>
        </p:nvPicPr>
        <p:blipFill>
          <a:blip r:embed="rId3"/>
          <a:stretch>
            <a:fillRect/>
          </a:stretch>
        </p:blipFill>
        <p:spPr>
          <a:xfrm>
            <a:off x="1293064" y="768603"/>
            <a:ext cx="9614272" cy="5266642"/>
          </a:xfrm>
          <a:prstGeom prst="rect">
            <a:avLst/>
          </a:prstGeom>
        </p:spPr>
      </p:pic>
    </p:spTree>
    <p:extLst>
      <p:ext uri="{BB962C8B-B14F-4D97-AF65-F5344CB8AC3E}">
        <p14:creationId xmlns:p14="http://schemas.microsoft.com/office/powerpoint/2010/main" val="13437978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a:t>
            </a:fld>
            <a:endParaRPr lang="en-US" sz="1600" dirty="0"/>
          </a:p>
        </p:txBody>
      </p:sp>
      <p:sp>
        <p:nvSpPr>
          <p:cNvPr id="8" name="Título 1"/>
          <p:cNvSpPr txBox="1">
            <a:spLocks/>
          </p:cNvSpPr>
          <p:nvPr/>
        </p:nvSpPr>
        <p:spPr>
          <a:xfrm>
            <a:off x="368063" y="123509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3500" dirty="0" smtClean="0"/>
              <a:t>Reflexione </a:t>
            </a:r>
          </a:p>
          <a:p>
            <a:r>
              <a:rPr lang="es-ES" sz="3500" dirty="0" smtClean="0"/>
              <a:t>sus respuestas</a:t>
            </a:r>
            <a:endParaRPr lang="en-US" sz="3500" dirty="0"/>
          </a:p>
        </p:txBody>
      </p:sp>
      <p:pic>
        <p:nvPicPr>
          <p:cNvPr id="3" name="Imagen 2"/>
          <p:cNvPicPr>
            <a:picLocks noChangeAspect="1"/>
          </p:cNvPicPr>
          <p:nvPr/>
        </p:nvPicPr>
        <p:blipFill>
          <a:blip r:embed="rId3"/>
          <a:stretch>
            <a:fillRect/>
          </a:stretch>
        </p:blipFill>
        <p:spPr>
          <a:xfrm>
            <a:off x="4000744" y="109728"/>
            <a:ext cx="7276843" cy="4956120"/>
          </a:xfrm>
          <a:prstGeom prst="rect">
            <a:avLst/>
          </a:prstGeom>
        </p:spPr>
      </p:pic>
      <p:pic>
        <p:nvPicPr>
          <p:cNvPr id="5" name="Imagen 4"/>
          <p:cNvPicPr>
            <a:picLocks noChangeAspect="1"/>
          </p:cNvPicPr>
          <p:nvPr/>
        </p:nvPicPr>
        <p:blipFill>
          <a:blip r:embed="rId4"/>
          <a:stretch>
            <a:fillRect/>
          </a:stretch>
        </p:blipFill>
        <p:spPr>
          <a:xfrm>
            <a:off x="4590778" y="4999884"/>
            <a:ext cx="6686810" cy="1254611"/>
          </a:xfrm>
          <a:prstGeom prst="rect">
            <a:avLst/>
          </a:prstGeom>
        </p:spPr>
      </p:pic>
    </p:spTree>
    <p:extLst>
      <p:ext uri="{BB962C8B-B14F-4D97-AF65-F5344CB8AC3E}">
        <p14:creationId xmlns:p14="http://schemas.microsoft.com/office/powerpoint/2010/main" val="19392470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The traveling salesperson</a:t>
            </a:r>
          </a:p>
        </p:txBody>
      </p:sp>
      <p:sp>
        <p:nvSpPr>
          <p:cNvPr id="5" name="Marcador de contenido 2"/>
          <p:cNvSpPr txBox="1">
            <a:spLocks/>
          </p:cNvSpPr>
          <p:nvPr/>
        </p:nvSpPr>
        <p:spPr>
          <a:xfrm>
            <a:off x="770399" y="1679735"/>
            <a:ext cx="10385280" cy="362295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Es posible que haya leído la última sección y haya pensado: "No hay forma de que me encuentre con un algoritmo que lleve O (n!) </a:t>
            </a:r>
            <a:r>
              <a:rPr lang="es-ES_tradnl" sz="2400" dirty="0" smtClean="0"/>
              <a:t>tiempo</a:t>
            </a:r>
            <a:r>
              <a:rPr lang="es-ES_tradnl" sz="2400" dirty="0"/>
              <a:t>". ¡Bien, déjenme intentar demostrar que </a:t>
            </a:r>
            <a:r>
              <a:rPr lang="es-ES_tradnl" sz="2400" dirty="0" smtClean="0"/>
              <a:t>está equivocado! </a:t>
            </a:r>
            <a:endParaRPr lang="es-ES_tradnl" sz="2400" dirty="0"/>
          </a:p>
        </p:txBody>
      </p:sp>
      <p:pic>
        <p:nvPicPr>
          <p:cNvPr id="3" name="Imagen 2"/>
          <p:cNvPicPr>
            <a:picLocks noChangeAspect="1"/>
          </p:cNvPicPr>
          <p:nvPr/>
        </p:nvPicPr>
        <p:blipFill>
          <a:blip r:embed="rId3"/>
          <a:stretch>
            <a:fillRect/>
          </a:stretch>
        </p:blipFill>
        <p:spPr>
          <a:xfrm>
            <a:off x="7328916" y="2577549"/>
            <a:ext cx="4101084" cy="3663635"/>
          </a:xfrm>
          <a:prstGeom prst="rect">
            <a:avLst/>
          </a:prstGeom>
        </p:spPr>
      </p:pic>
      <p:sp>
        <p:nvSpPr>
          <p:cNvPr id="6" name="Marcador de contenido 2"/>
          <p:cNvSpPr txBox="1">
            <a:spLocks/>
          </p:cNvSpPr>
          <p:nvPr/>
        </p:nvSpPr>
        <p:spPr>
          <a:xfrm>
            <a:off x="770399" y="2980591"/>
            <a:ext cx="6361921" cy="310931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smtClean="0"/>
              <a:t>Aquí </a:t>
            </a:r>
            <a:r>
              <a:rPr lang="es-ES_tradnl" sz="2400" dirty="0"/>
              <a:t>hay un ejemplo de un algoritmo con un tiempo de ejecución realmente malo. Este es un problema famoso en informática, porque su crecimiento es terrible y algunas personas muy inteligentes piensan que no se puede mejorar. </a:t>
            </a:r>
            <a:endParaRPr lang="es-ES_tradnl" sz="2400" dirty="0" smtClean="0"/>
          </a:p>
          <a:p>
            <a:pPr>
              <a:buClr>
                <a:schemeClr val="tx1"/>
              </a:buClr>
              <a:buFont typeface="Arial" charset="0"/>
              <a:buChar char="•"/>
            </a:pPr>
            <a:r>
              <a:rPr lang="es-ES_tradnl" sz="2400" dirty="0" smtClean="0"/>
              <a:t>Se </a:t>
            </a:r>
            <a:r>
              <a:rPr lang="es-ES_tradnl" sz="2400" dirty="0"/>
              <a:t>llama el problema del vendedor ambulante</a:t>
            </a:r>
            <a:r>
              <a:rPr lang="es-ES_tradnl" sz="2400" dirty="0" smtClean="0"/>
              <a:t>.</a:t>
            </a:r>
          </a:p>
          <a:p>
            <a:pPr>
              <a:buClr>
                <a:schemeClr val="tx1"/>
              </a:buClr>
              <a:buFont typeface="Arial" charset="0"/>
              <a:buChar char="•"/>
            </a:pPr>
            <a:r>
              <a:rPr lang="es-ES_tradnl" sz="2400" dirty="0" smtClean="0"/>
              <a:t>Tiene </a:t>
            </a:r>
            <a:r>
              <a:rPr lang="es-ES_tradnl" sz="2400" dirty="0"/>
              <a:t>un vendedor</a:t>
            </a:r>
            <a:r>
              <a:rPr lang="es-ES_tradnl" sz="2400" dirty="0" smtClean="0"/>
              <a:t>. El </a:t>
            </a:r>
            <a:r>
              <a:rPr lang="es-ES_tradnl" sz="2400" dirty="0"/>
              <a:t>vendedor tiene que ir a cinco ciudades</a:t>
            </a:r>
            <a:r>
              <a:rPr lang="es-ES_tradnl" sz="2400" dirty="0" smtClean="0"/>
              <a:t>. </a:t>
            </a:r>
            <a:endParaRPr lang="es-ES_tradnl" sz="2400" dirty="0"/>
          </a:p>
        </p:txBody>
      </p:sp>
    </p:spTree>
    <p:extLst>
      <p:ext uri="{BB962C8B-B14F-4D97-AF65-F5344CB8AC3E}">
        <p14:creationId xmlns:p14="http://schemas.microsoft.com/office/powerpoint/2010/main" val="855491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The traveling salesperson</a:t>
            </a:r>
          </a:p>
        </p:txBody>
      </p:sp>
      <p:sp>
        <p:nvSpPr>
          <p:cNvPr id="5" name="Marcador de contenido 2"/>
          <p:cNvSpPr txBox="1">
            <a:spLocks/>
          </p:cNvSpPr>
          <p:nvPr/>
        </p:nvSpPr>
        <p:spPr>
          <a:xfrm>
            <a:off x="907560" y="1612234"/>
            <a:ext cx="6937992"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Este vendedor, a quien llamaré Opus, quiere llegar a las cinco ciudades mientras viaja la distancia mínima. Aquí hay una forma de hacerlo: observe cada orden posible en el que podría viajar a las ciudades</a:t>
            </a:r>
            <a:r>
              <a:rPr lang="es-ES_tradnl" sz="2400" dirty="0" smtClean="0"/>
              <a:t>.</a:t>
            </a:r>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p:txBody>
      </p:sp>
      <p:pic>
        <p:nvPicPr>
          <p:cNvPr id="3" name="Imagen 2"/>
          <p:cNvPicPr>
            <a:picLocks noChangeAspect="1"/>
          </p:cNvPicPr>
          <p:nvPr/>
        </p:nvPicPr>
        <p:blipFill>
          <a:blip r:embed="rId3"/>
          <a:stretch>
            <a:fillRect/>
          </a:stretch>
        </p:blipFill>
        <p:spPr>
          <a:xfrm>
            <a:off x="907560" y="3042023"/>
            <a:ext cx="8185710" cy="3126110"/>
          </a:xfrm>
          <a:prstGeom prst="rect">
            <a:avLst/>
          </a:prstGeom>
        </p:spPr>
      </p:pic>
      <p:pic>
        <p:nvPicPr>
          <p:cNvPr id="6" name="Imagen 5"/>
          <p:cNvPicPr>
            <a:picLocks noChangeAspect="1"/>
          </p:cNvPicPr>
          <p:nvPr/>
        </p:nvPicPr>
        <p:blipFill rotWithShape="1">
          <a:blip r:embed="rId4"/>
          <a:srcRect r="6540"/>
          <a:stretch/>
        </p:blipFill>
        <p:spPr>
          <a:xfrm>
            <a:off x="8322564" y="36576"/>
            <a:ext cx="3832860" cy="3663635"/>
          </a:xfrm>
          <a:prstGeom prst="rect">
            <a:avLst/>
          </a:prstGeom>
        </p:spPr>
      </p:pic>
    </p:spTree>
    <p:extLst>
      <p:ext uri="{BB962C8B-B14F-4D97-AF65-F5344CB8AC3E}">
        <p14:creationId xmlns:p14="http://schemas.microsoft.com/office/powerpoint/2010/main" val="177995363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422437" y="448713"/>
            <a:ext cx="10673712"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The traveling salesperson</a:t>
            </a:r>
          </a:p>
        </p:txBody>
      </p:sp>
      <p:sp>
        <p:nvSpPr>
          <p:cNvPr id="5" name="Marcador de contenido 2"/>
          <p:cNvSpPr txBox="1">
            <a:spLocks/>
          </p:cNvSpPr>
          <p:nvPr/>
        </p:nvSpPr>
        <p:spPr>
          <a:xfrm>
            <a:off x="422436" y="1484218"/>
            <a:ext cx="5667468"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Suma la distancia total y luego elige el camino con la distancia más baja. </a:t>
            </a:r>
            <a:endParaRPr lang="es-ES_tradnl" sz="2400" dirty="0" smtClean="0"/>
          </a:p>
          <a:p>
            <a:pPr>
              <a:buClr>
                <a:schemeClr val="tx1"/>
              </a:buClr>
              <a:buFont typeface="Arial" charset="0"/>
              <a:buChar char="•"/>
            </a:pPr>
            <a:r>
              <a:rPr lang="es-ES_tradnl" sz="2400" dirty="0" smtClean="0"/>
              <a:t>Hay </a:t>
            </a:r>
            <a:r>
              <a:rPr lang="es-ES_tradnl" sz="2400" dirty="0"/>
              <a:t>120 permutaciones con 5 ciudades, por lo que se necesitarán 120 operaciones para resolver el problema </a:t>
            </a:r>
            <a:r>
              <a:rPr lang="es-ES_tradnl" sz="2400" dirty="0" smtClean="0"/>
              <a:t>para 5 </a:t>
            </a:r>
            <a:r>
              <a:rPr lang="es-ES_tradnl" sz="2400" dirty="0"/>
              <a:t>ciudades. </a:t>
            </a:r>
            <a:endParaRPr lang="es-ES_tradnl" sz="2400" dirty="0" smtClean="0"/>
          </a:p>
          <a:p>
            <a:pPr>
              <a:buClr>
                <a:schemeClr val="tx1"/>
              </a:buClr>
              <a:buFont typeface="Arial" charset="0"/>
              <a:buChar char="•"/>
            </a:pPr>
            <a:r>
              <a:rPr lang="es-ES_tradnl" sz="2400" dirty="0" smtClean="0"/>
              <a:t>Para </a:t>
            </a:r>
            <a:r>
              <a:rPr lang="es-ES_tradnl" sz="2400" dirty="0"/>
              <a:t>6 ciudades, se necesitarán 720 operaciones (hay 720 permutaciones). ¡Para 7 ciudades, se necesitarán 5.040 operaciones</a:t>
            </a:r>
            <a:r>
              <a:rPr lang="es-ES_tradnl" sz="2400" dirty="0" smtClean="0"/>
              <a:t>!</a:t>
            </a:r>
          </a:p>
          <a:p>
            <a:pPr>
              <a:buClr>
                <a:schemeClr val="tx1"/>
              </a:buClr>
              <a:buFont typeface="Arial" charset="0"/>
              <a:buChar char="•"/>
            </a:pPr>
            <a:r>
              <a:rPr lang="es-ES_tradnl" sz="2400" dirty="0" smtClean="0"/>
              <a:t>En </a:t>
            </a:r>
            <a:r>
              <a:rPr lang="es-ES_tradnl" sz="2400" dirty="0"/>
              <a:t>general, para n elementos, se necesitará n! (n factorial) operaciones para calcular el resultado. Entonces este es el tiempo O (n!), </a:t>
            </a:r>
            <a:r>
              <a:rPr lang="es-ES_tradnl" sz="2400" dirty="0" smtClean="0"/>
              <a:t>o </a:t>
            </a:r>
            <a:r>
              <a:rPr lang="es-ES_tradnl" sz="2400" dirty="0"/>
              <a:t>tiempo factorial. </a:t>
            </a:r>
            <a:endParaRPr lang="es-ES_tradnl" sz="2400" dirty="0" smtClean="0"/>
          </a:p>
        </p:txBody>
      </p:sp>
      <p:pic>
        <p:nvPicPr>
          <p:cNvPr id="3" name="Imagen 2"/>
          <p:cNvPicPr>
            <a:picLocks noChangeAspect="1"/>
          </p:cNvPicPr>
          <p:nvPr/>
        </p:nvPicPr>
        <p:blipFill rotWithShape="1">
          <a:blip r:embed="rId3"/>
          <a:srcRect l="4356" r="3838"/>
          <a:stretch/>
        </p:blipFill>
        <p:spPr>
          <a:xfrm>
            <a:off x="6309360" y="1783041"/>
            <a:ext cx="5705856" cy="3747770"/>
          </a:xfrm>
          <a:prstGeom prst="rect">
            <a:avLst/>
          </a:prstGeom>
        </p:spPr>
      </p:pic>
    </p:spTree>
    <p:extLst>
      <p:ext uri="{BB962C8B-B14F-4D97-AF65-F5344CB8AC3E}">
        <p14:creationId xmlns:p14="http://schemas.microsoft.com/office/powerpoint/2010/main" val="15271189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The traveling salesperson</a:t>
            </a:r>
          </a:p>
        </p:txBody>
      </p:sp>
      <p:sp>
        <p:nvSpPr>
          <p:cNvPr id="5" name="Marcador de contenido 2"/>
          <p:cNvSpPr txBox="1">
            <a:spLocks/>
          </p:cNvSpPr>
          <p:nvPr/>
        </p:nvSpPr>
        <p:spPr>
          <a:xfrm>
            <a:off x="907560" y="2024806"/>
            <a:ext cx="10385280" cy="365471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Se requieren muchas operaciones para todo excepto los números más pequeños. </a:t>
            </a:r>
            <a:endParaRPr lang="es-ES_tradnl" sz="2400" dirty="0" smtClean="0"/>
          </a:p>
          <a:p>
            <a:pPr>
              <a:buClr>
                <a:schemeClr val="tx1"/>
              </a:buClr>
              <a:buFont typeface="Arial" charset="0"/>
              <a:buChar char="•"/>
            </a:pPr>
            <a:r>
              <a:rPr lang="es-ES_tradnl" sz="2400" dirty="0" smtClean="0"/>
              <a:t>Una </a:t>
            </a:r>
            <a:r>
              <a:rPr lang="es-ES_tradnl" sz="2400" dirty="0"/>
              <a:t>vez que se trata de más de 100 ciudades, es imposible calcular la respuesta a </a:t>
            </a:r>
            <a:r>
              <a:rPr lang="es-ES_tradnl" sz="2400" dirty="0" smtClean="0"/>
              <a:t>tiempo.</a:t>
            </a:r>
          </a:p>
          <a:p>
            <a:pPr>
              <a:buClr>
                <a:schemeClr val="tx1"/>
              </a:buClr>
              <a:buFont typeface="Arial" charset="0"/>
              <a:buChar char="•"/>
            </a:pPr>
            <a:r>
              <a:rPr lang="es-ES_tradnl" sz="2400" dirty="0" smtClean="0"/>
              <a:t>Este </a:t>
            </a:r>
            <a:r>
              <a:rPr lang="es-ES_tradnl" sz="2400" dirty="0"/>
              <a:t>es un algoritmo terrible! Opus debería usar uno diferente, ¿verdad? Pero no puede. Este es uno de los problemas </a:t>
            </a:r>
            <a:r>
              <a:rPr lang="es-ES_tradnl" sz="2400" i="1" dirty="0"/>
              <a:t>no resueltos en informática</a:t>
            </a:r>
            <a:r>
              <a:rPr lang="es-ES_tradnl" sz="2400" dirty="0"/>
              <a:t>. No existe un algoritmo rápido conocido para él, y las personas inteligentes piensan que es imposible tener un algoritmo inteligente para este problema. </a:t>
            </a:r>
            <a:endParaRPr lang="es-ES_tradnl" sz="2400" dirty="0" smtClean="0"/>
          </a:p>
          <a:p>
            <a:pPr>
              <a:buClr>
                <a:schemeClr val="tx1"/>
              </a:buClr>
              <a:buFont typeface="Arial" charset="0"/>
              <a:buChar char="•"/>
            </a:pPr>
            <a:r>
              <a:rPr lang="es-ES_tradnl" sz="2400" dirty="0" smtClean="0"/>
              <a:t>Lo </a:t>
            </a:r>
            <a:r>
              <a:rPr lang="es-ES_tradnl" sz="2400" dirty="0"/>
              <a:t>mejor que podemos hacer es encontrar una solución </a:t>
            </a:r>
            <a:r>
              <a:rPr lang="es-ES_tradnl" sz="2400" dirty="0" smtClean="0"/>
              <a:t>aproximada (lo veremos m</a:t>
            </a:r>
            <a:r>
              <a:rPr lang="es-ES" sz="2400" dirty="0" err="1" smtClean="0"/>
              <a:t>ás</a:t>
            </a:r>
            <a:r>
              <a:rPr lang="es-ES" sz="2400" dirty="0" smtClean="0"/>
              <a:t> adelante)</a:t>
            </a:r>
            <a:r>
              <a:rPr lang="es-ES_tradnl" sz="2400" dirty="0" smtClean="0"/>
              <a:t>.</a:t>
            </a:r>
          </a:p>
        </p:txBody>
      </p:sp>
    </p:spTree>
    <p:extLst>
      <p:ext uri="{BB962C8B-B14F-4D97-AF65-F5344CB8AC3E}">
        <p14:creationId xmlns:p14="http://schemas.microsoft.com/office/powerpoint/2010/main" val="109171028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pic>
        <p:nvPicPr>
          <p:cNvPr id="4" name="Imagen 3"/>
          <p:cNvPicPr>
            <a:picLocks noChangeAspect="1"/>
          </p:cNvPicPr>
          <p:nvPr/>
        </p:nvPicPr>
        <p:blipFill>
          <a:blip r:embed="rId3"/>
          <a:stretch>
            <a:fillRect/>
          </a:stretch>
        </p:blipFill>
        <p:spPr>
          <a:xfrm>
            <a:off x="1585141" y="589015"/>
            <a:ext cx="9030117" cy="4805945"/>
          </a:xfrm>
          <a:prstGeom prst="rect">
            <a:avLst/>
          </a:prstGeom>
        </p:spPr>
      </p:pic>
    </p:spTree>
    <p:extLst>
      <p:ext uri="{BB962C8B-B14F-4D97-AF65-F5344CB8AC3E}">
        <p14:creationId xmlns:p14="http://schemas.microsoft.com/office/powerpoint/2010/main" val="804820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a:t>
            </a:fld>
            <a:endParaRPr lang="en-US" sz="1600" dirty="0"/>
          </a:p>
        </p:txBody>
      </p:sp>
      <p:sp>
        <p:nvSpPr>
          <p:cNvPr id="3" name="Rectángulo 2"/>
          <p:cNvSpPr/>
          <p:nvPr/>
        </p:nvSpPr>
        <p:spPr>
          <a:xfrm>
            <a:off x="674163" y="2470672"/>
            <a:ext cx="10852073" cy="923330"/>
          </a:xfrm>
          <a:prstGeom prst="rect">
            <a:avLst/>
          </a:prstGeom>
          <a:noFill/>
        </p:spPr>
        <p:txBody>
          <a:bodyPr wrap="none" lIns="91440" tIns="45720" rIns="91440" bIns="45720">
            <a:spAutoFit/>
          </a:bodyPr>
          <a:lstStyle/>
          <a:p>
            <a:pPr algn="ctr"/>
            <a:r>
              <a:rPr lang="en-US" sz="5400" b="1" dirty="0" smtClean="0">
                <a:ln/>
                <a:solidFill>
                  <a:schemeClr val="accent2"/>
                </a:solidFill>
                <a:effectLst>
                  <a:outerShdw blurRad="38100" dist="19050" dir="2700000" algn="tl" rotWithShape="0">
                    <a:schemeClr val="dk1">
                      <a:lumMod val="50000"/>
                      <a:alpha val="40000"/>
                    </a:schemeClr>
                  </a:outerShdw>
                </a:effectLst>
              </a:rPr>
              <a:t>Visualizing </a:t>
            </a:r>
            <a:r>
              <a:rPr lang="en-US" sz="5400" b="1" dirty="0">
                <a:ln/>
                <a:solidFill>
                  <a:schemeClr val="accent2"/>
                </a:solidFill>
                <a:effectLst>
                  <a:outerShdw blurRad="38100" dist="19050" dir="2700000" algn="tl" rotWithShape="0">
                    <a:schemeClr val="dk1">
                      <a:lumMod val="50000"/>
                      <a:alpha val="40000"/>
                    </a:schemeClr>
                  </a:outerShdw>
                </a:effectLst>
              </a:rPr>
              <a:t>different Big O run times</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85558363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3" name="Rectángulo 2"/>
          <p:cNvSpPr/>
          <p:nvPr/>
        </p:nvSpPr>
        <p:spPr>
          <a:xfrm>
            <a:off x="4017741" y="2470672"/>
            <a:ext cx="4164923" cy="923330"/>
          </a:xfrm>
          <a:prstGeom prst="rect">
            <a:avLst/>
          </a:prstGeom>
          <a:noFill/>
        </p:spPr>
        <p:txBody>
          <a:bodyPr wrap="none" lIns="91440" tIns="45720" rIns="91440" bIns="45720">
            <a:spAutoFit/>
          </a:bodyPr>
          <a:lstStyle/>
          <a:p>
            <a:pPr algn="ctr"/>
            <a:r>
              <a:rPr lang="en-US" sz="5400" b="1" dirty="0" smtClean="0">
                <a:ln/>
                <a:solidFill>
                  <a:schemeClr val="accent2"/>
                </a:solidFill>
                <a:effectLst>
                  <a:outerShdw blurRad="38100" dist="19050" dir="2700000" algn="tl" rotWithShape="0">
                    <a:schemeClr val="dk1">
                      <a:lumMod val="50000"/>
                      <a:alpha val="40000"/>
                    </a:schemeClr>
                  </a:outerShdw>
                </a:effectLst>
              </a:rPr>
              <a:t>Selection Sort</a:t>
            </a:r>
            <a:endParaRPr lang="es-ES" sz="5400" b="1" dirty="0">
              <a:ln/>
              <a:solidFill>
                <a:schemeClr val="accent2"/>
              </a:solidFill>
              <a:effectLst>
                <a:outerShdw blurRad="38100" dist="19050" dir="2700000" algn="tl" rotWithShape="0">
                  <a:schemeClr val="dk1">
                    <a:lumMod val="50000"/>
                    <a:alpha val="40000"/>
                  </a:schemeClr>
                </a:outerShdw>
              </a:effectLst>
            </a:endParaRPr>
          </a:p>
        </p:txBody>
      </p:sp>
    </p:spTree>
    <p:extLst>
      <p:ext uri="{BB962C8B-B14F-4D97-AF65-F5344CB8AC3E}">
        <p14:creationId xmlns:p14="http://schemas.microsoft.com/office/powerpoint/2010/main" val="9004225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memory works</a:t>
            </a:r>
            <a:endParaRPr lang="en-US" sz="4400" dirty="0"/>
          </a:p>
        </p:txBody>
      </p:sp>
      <p:sp>
        <p:nvSpPr>
          <p:cNvPr id="5" name="Marcador de contenido 2"/>
          <p:cNvSpPr txBox="1">
            <a:spLocks/>
          </p:cNvSpPr>
          <p:nvPr/>
        </p:nvSpPr>
        <p:spPr>
          <a:xfrm>
            <a:off x="907560" y="1664208"/>
            <a:ext cx="45056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Imagina que vas a un espectáculo y necesitas </a:t>
            </a:r>
            <a:r>
              <a:rPr lang="es-ES_tradnl" sz="2400" dirty="0" smtClean="0"/>
              <a:t>guardar tus </a:t>
            </a:r>
            <a:r>
              <a:rPr lang="es-ES_tradnl" sz="2400" dirty="0"/>
              <a:t>cosas. </a:t>
            </a:r>
            <a:endParaRPr lang="es-ES_tradnl" sz="2400" dirty="0" smtClean="0"/>
          </a:p>
          <a:p>
            <a:pPr>
              <a:buClr>
                <a:schemeClr val="tx1"/>
              </a:buClr>
              <a:buFont typeface="Arial" charset="0"/>
              <a:buChar char="•"/>
            </a:pPr>
            <a:r>
              <a:rPr lang="es-ES_tradnl" sz="2400" dirty="0" smtClean="0"/>
              <a:t>Una </a:t>
            </a:r>
            <a:r>
              <a:rPr lang="es-ES_tradnl" sz="2400" dirty="0"/>
              <a:t>cómoda está disponible. Cada cajón puede contener un elemento. </a:t>
            </a:r>
            <a:endParaRPr lang="es-ES_tradnl" sz="2400" dirty="0" smtClean="0"/>
          </a:p>
          <a:p>
            <a:pPr>
              <a:buClr>
                <a:schemeClr val="tx1"/>
              </a:buClr>
              <a:buFont typeface="Arial" charset="0"/>
              <a:buChar char="•"/>
            </a:pPr>
            <a:r>
              <a:rPr lang="es-ES_tradnl" sz="2400" dirty="0" smtClean="0"/>
              <a:t>Deseas </a:t>
            </a:r>
            <a:r>
              <a:rPr lang="es-ES_tradnl" sz="2400" dirty="0"/>
              <a:t>almacenar dos cosas, por lo que pide dos cajones</a:t>
            </a:r>
            <a:r>
              <a:rPr lang="es-ES_tradnl" sz="2400" dirty="0" smtClean="0"/>
              <a:t>.</a:t>
            </a:r>
          </a:p>
        </p:txBody>
      </p:sp>
      <p:pic>
        <p:nvPicPr>
          <p:cNvPr id="3" name="Imagen 2"/>
          <p:cNvPicPr>
            <a:picLocks noChangeAspect="1"/>
          </p:cNvPicPr>
          <p:nvPr/>
        </p:nvPicPr>
        <p:blipFill>
          <a:blip r:embed="rId3"/>
          <a:stretch>
            <a:fillRect/>
          </a:stretch>
        </p:blipFill>
        <p:spPr>
          <a:xfrm>
            <a:off x="5712666" y="129265"/>
            <a:ext cx="2368296" cy="2745070"/>
          </a:xfrm>
          <a:prstGeom prst="rect">
            <a:avLst/>
          </a:prstGeom>
        </p:spPr>
      </p:pic>
      <p:pic>
        <p:nvPicPr>
          <p:cNvPr id="4" name="Imagen 3"/>
          <p:cNvPicPr>
            <a:picLocks noChangeAspect="1"/>
          </p:cNvPicPr>
          <p:nvPr/>
        </p:nvPicPr>
        <p:blipFill>
          <a:blip r:embed="rId4"/>
          <a:stretch>
            <a:fillRect/>
          </a:stretch>
        </p:blipFill>
        <p:spPr>
          <a:xfrm>
            <a:off x="5392625" y="2929199"/>
            <a:ext cx="6073229" cy="3360913"/>
          </a:xfrm>
          <a:prstGeom prst="rect">
            <a:avLst/>
          </a:prstGeom>
        </p:spPr>
      </p:pic>
    </p:spTree>
    <p:extLst>
      <p:ext uri="{BB962C8B-B14F-4D97-AF65-F5344CB8AC3E}">
        <p14:creationId xmlns:p14="http://schemas.microsoft.com/office/powerpoint/2010/main" val="15593985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memory works</a:t>
            </a:r>
            <a:endParaRPr lang="en-US" sz="4400" dirty="0"/>
          </a:p>
        </p:txBody>
      </p:sp>
      <p:sp>
        <p:nvSpPr>
          <p:cNvPr id="5" name="Marcador de contenido 2"/>
          <p:cNvSpPr txBox="1">
            <a:spLocks/>
          </p:cNvSpPr>
          <p:nvPr/>
        </p:nvSpPr>
        <p:spPr>
          <a:xfrm>
            <a:off x="907560" y="1664208"/>
            <a:ext cx="505432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Guarda tus dos cosas aquí. ¡Y estás listo para el espectáculo!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a:t>Esto es básicamente cómo funciona la memoria de su computadora. </a:t>
            </a:r>
          </a:p>
        </p:txBody>
      </p:sp>
      <p:pic>
        <p:nvPicPr>
          <p:cNvPr id="6" name="Imagen 5"/>
          <p:cNvPicPr>
            <a:picLocks noChangeAspect="1"/>
          </p:cNvPicPr>
          <p:nvPr/>
        </p:nvPicPr>
        <p:blipFill>
          <a:blip r:embed="rId3"/>
          <a:stretch>
            <a:fillRect/>
          </a:stretch>
        </p:blipFill>
        <p:spPr>
          <a:xfrm>
            <a:off x="5451300" y="1048924"/>
            <a:ext cx="5228892" cy="4213426"/>
          </a:xfrm>
          <a:prstGeom prst="rect">
            <a:avLst/>
          </a:prstGeom>
        </p:spPr>
      </p:pic>
    </p:spTree>
    <p:extLst>
      <p:ext uri="{BB962C8B-B14F-4D97-AF65-F5344CB8AC3E}">
        <p14:creationId xmlns:p14="http://schemas.microsoft.com/office/powerpoint/2010/main" val="10090857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memory works</a:t>
            </a:r>
            <a:endParaRPr lang="en-US" sz="4400" dirty="0"/>
          </a:p>
        </p:txBody>
      </p:sp>
      <p:sp>
        <p:nvSpPr>
          <p:cNvPr id="5" name="Marcador de contenido 2"/>
          <p:cNvSpPr txBox="1">
            <a:spLocks/>
          </p:cNvSpPr>
          <p:nvPr/>
        </p:nvSpPr>
        <p:spPr>
          <a:xfrm>
            <a:off x="907560" y="1664208"/>
            <a:ext cx="10385280"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Su computadora se ve como un conjunto gigante de cajones, y cada cajón tiene una dirección</a:t>
            </a:r>
            <a:r>
              <a:rPr lang="es-ES_tradnl" sz="2400" dirty="0" smtClean="0"/>
              <a:t>.</a:t>
            </a:r>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smtClean="0"/>
              <a:t>Fe0ffeeb </a:t>
            </a:r>
            <a:r>
              <a:rPr lang="es-ES_tradnl" sz="2400" dirty="0"/>
              <a:t>es la dirección de una ranura en la memoria</a:t>
            </a:r>
            <a:r>
              <a:rPr lang="es-ES_tradnl" sz="2400" dirty="0" smtClean="0"/>
              <a:t>.</a:t>
            </a:r>
          </a:p>
        </p:txBody>
      </p:sp>
      <p:pic>
        <p:nvPicPr>
          <p:cNvPr id="4" name="Imagen 3"/>
          <p:cNvPicPr>
            <a:picLocks noChangeAspect="1"/>
          </p:cNvPicPr>
          <p:nvPr/>
        </p:nvPicPr>
        <p:blipFill>
          <a:blip r:embed="rId3"/>
          <a:stretch>
            <a:fillRect/>
          </a:stretch>
        </p:blipFill>
        <p:spPr>
          <a:xfrm>
            <a:off x="4038600" y="2057400"/>
            <a:ext cx="4114800" cy="2743200"/>
          </a:xfrm>
          <a:prstGeom prst="rect">
            <a:avLst/>
          </a:prstGeom>
        </p:spPr>
      </p:pic>
    </p:spTree>
    <p:extLst>
      <p:ext uri="{BB962C8B-B14F-4D97-AF65-F5344CB8AC3E}">
        <p14:creationId xmlns:p14="http://schemas.microsoft.com/office/powerpoint/2010/main" val="18782890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memory works</a:t>
            </a:r>
            <a:endParaRPr lang="en-US" sz="4400" dirty="0"/>
          </a:p>
        </p:txBody>
      </p:sp>
      <p:sp>
        <p:nvSpPr>
          <p:cNvPr id="5" name="Marcador de contenido 2"/>
          <p:cNvSpPr txBox="1">
            <a:spLocks/>
          </p:cNvSpPr>
          <p:nvPr/>
        </p:nvSpPr>
        <p:spPr>
          <a:xfrm>
            <a:off x="907560" y="1664208"/>
            <a:ext cx="10385280"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Cada vez que desea almacenar un elemento en la memoria, le pide espacio a la computadora y le da una dirección donde puede almacenar su elemento. </a:t>
            </a:r>
            <a:endParaRPr lang="es-ES_tradnl" sz="2400" dirty="0" smtClean="0"/>
          </a:p>
          <a:p>
            <a:pPr>
              <a:buClr>
                <a:schemeClr val="tx1"/>
              </a:buClr>
              <a:buFont typeface="Arial" charset="0"/>
              <a:buChar char="•"/>
            </a:pPr>
            <a:r>
              <a:rPr lang="es-ES_tradnl" sz="2400" dirty="0" smtClean="0"/>
              <a:t>Si </a:t>
            </a:r>
            <a:r>
              <a:rPr lang="es-ES_tradnl" sz="2400" dirty="0"/>
              <a:t>desea almacenar varios elementos, hay dos formas básicas de hacerlo: </a:t>
            </a:r>
            <a:r>
              <a:rPr lang="es-ES_tradnl" sz="2400" dirty="0" smtClean="0"/>
              <a:t>arreglos y </a:t>
            </a:r>
            <a:r>
              <a:rPr lang="es-ES_tradnl" sz="2400" dirty="0"/>
              <a:t>listas. </a:t>
            </a:r>
            <a:endParaRPr lang="es-ES_tradnl" sz="2400" dirty="0" smtClean="0"/>
          </a:p>
          <a:p>
            <a:pPr>
              <a:buClr>
                <a:schemeClr val="tx1"/>
              </a:buClr>
              <a:buFont typeface="Arial" charset="0"/>
              <a:buChar char="•"/>
            </a:pPr>
            <a:r>
              <a:rPr lang="es-ES_tradnl" sz="2400" dirty="0" smtClean="0"/>
              <a:t>A </a:t>
            </a:r>
            <a:r>
              <a:rPr lang="es-ES_tradnl" sz="2400" dirty="0"/>
              <a:t>continuación, </a:t>
            </a:r>
            <a:r>
              <a:rPr lang="es-ES_tradnl" sz="2400" dirty="0" smtClean="0"/>
              <a:t>analizaremos estas dos estructuras, </a:t>
            </a:r>
            <a:r>
              <a:rPr lang="es-ES_tradnl" sz="2400" dirty="0"/>
              <a:t>así como las ventajas y desventajas de cada una. </a:t>
            </a:r>
            <a:endParaRPr lang="es-ES_tradnl" sz="2400" dirty="0" smtClean="0"/>
          </a:p>
          <a:p>
            <a:pPr>
              <a:buClr>
                <a:schemeClr val="tx1"/>
              </a:buClr>
              <a:buFont typeface="Arial" charset="0"/>
              <a:buChar char="•"/>
            </a:pPr>
            <a:r>
              <a:rPr lang="es-ES_tradnl" sz="2400" dirty="0" smtClean="0"/>
              <a:t>No </a:t>
            </a:r>
            <a:r>
              <a:rPr lang="es-ES_tradnl" sz="2400" dirty="0"/>
              <a:t>existe una forma correcta de almacenar artículos para cada caso de uso, por lo que es importante conocer las diferencias.</a:t>
            </a:r>
            <a:endParaRPr lang="es-ES_tradnl" sz="2400" dirty="0"/>
          </a:p>
        </p:txBody>
      </p:sp>
    </p:spTree>
    <p:extLst>
      <p:ext uri="{BB962C8B-B14F-4D97-AF65-F5344CB8AC3E}">
        <p14:creationId xmlns:p14="http://schemas.microsoft.com/office/powerpoint/2010/main" val="18698883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Arrays and linked lists</a:t>
            </a:r>
            <a:endParaRPr lang="en-US" sz="4400" dirty="0"/>
          </a:p>
        </p:txBody>
      </p:sp>
      <p:sp>
        <p:nvSpPr>
          <p:cNvPr id="5" name="Marcador de contenido 2"/>
          <p:cNvSpPr txBox="1">
            <a:spLocks/>
          </p:cNvSpPr>
          <p:nvPr/>
        </p:nvSpPr>
        <p:spPr>
          <a:xfrm>
            <a:off x="907560" y="1664208"/>
            <a:ext cx="7194024"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A veces </a:t>
            </a:r>
            <a:r>
              <a:rPr lang="es-ES_tradnl" sz="2400" dirty="0" smtClean="0"/>
              <a:t>necesitas </a:t>
            </a:r>
            <a:r>
              <a:rPr lang="es-ES_tradnl" sz="2400" dirty="0"/>
              <a:t>almacenar una lista de elementos en la memoria. </a:t>
            </a:r>
            <a:endParaRPr lang="es-ES_tradnl" sz="2400" dirty="0" smtClean="0"/>
          </a:p>
          <a:p>
            <a:pPr>
              <a:buClr>
                <a:schemeClr val="tx1"/>
              </a:buClr>
              <a:buFont typeface="Arial" charset="0"/>
              <a:buChar char="•"/>
            </a:pPr>
            <a:r>
              <a:rPr lang="es-ES_tradnl" sz="2400" dirty="0" smtClean="0"/>
              <a:t>Supongamos </a:t>
            </a:r>
            <a:r>
              <a:rPr lang="es-ES_tradnl" sz="2400" dirty="0"/>
              <a:t>que </a:t>
            </a:r>
            <a:r>
              <a:rPr lang="es-ES_tradnl" sz="2400" dirty="0" smtClean="0"/>
              <a:t>estás </a:t>
            </a:r>
            <a:r>
              <a:rPr lang="es-ES_tradnl" sz="2400" dirty="0"/>
              <a:t>escribiendo una </a:t>
            </a:r>
            <a:r>
              <a:rPr lang="es-ES_tradnl" sz="2400" dirty="0" smtClean="0"/>
              <a:t>app para </a:t>
            </a:r>
            <a:r>
              <a:rPr lang="es-ES_tradnl" sz="2400" dirty="0"/>
              <a:t>administrar sus </a:t>
            </a:r>
            <a:r>
              <a:rPr lang="es-ES_tradnl" sz="2400" i="1" u="sng" dirty="0" smtClean="0"/>
              <a:t>to dos</a:t>
            </a:r>
            <a:r>
              <a:rPr lang="es-ES_tradnl" sz="2400" dirty="0"/>
              <a:t>. </a:t>
            </a:r>
            <a:endParaRPr lang="es-ES_tradnl" sz="2400" dirty="0" smtClean="0"/>
          </a:p>
          <a:p>
            <a:pPr>
              <a:buClr>
                <a:schemeClr val="tx1"/>
              </a:buClr>
              <a:buFont typeface="Arial" charset="0"/>
              <a:buChar char="•"/>
            </a:pPr>
            <a:r>
              <a:rPr lang="es-ES_tradnl" sz="2400" dirty="0" smtClean="0"/>
              <a:t>Querrás </a:t>
            </a:r>
            <a:r>
              <a:rPr lang="es-ES_tradnl" sz="2400" dirty="0"/>
              <a:t>almacenar los </a:t>
            </a:r>
            <a:r>
              <a:rPr lang="es-ES_tradnl" sz="2400" i="1" dirty="0" smtClean="0"/>
              <a:t>to dos </a:t>
            </a:r>
            <a:r>
              <a:rPr lang="es-ES_tradnl" sz="2400" dirty="0"/>
              <a:t>como una lista en la memoria</a:t>
            </a:r>
            <a:r>
              <a:rPr lang="es-ES_tradnl" sz="2400" dirty="0" smtClean="0"/>
              <a:t>.</a:t>
            </a:r>
          </a:p>
        </p:txBody>
      </p:sp>
      <p:pic>
        <p:nvPicPr>
          <p:cNvPr id="3" name="Imagen 2"/>
          <p:cNvPicPr>
            <a:picLocks noChangeAspect="1"/>
          </p:cNvPicPr>
          <p:nvPr/>
        </p:nvPicPr>
        <p:blipFill>
          <a:blip r:embed="rId3"/>
          <a:stretch>
            <a:fillRect/>
          </a:stretch>
        </p:blipFill>
        <p:spPr>
          <a:xfrm>
            <a:off x="8480964" y="1035861"/>
            <a:ext cx="2615184" cy="2880236"/>
          </a:xfrm>
          <a:prstGeom prst="rect">
            <a:avLst/>
          </a:prstGeom>
        </p:spPr>
      </p:pic>
      <p:sp>
        <p:nvSpPr>
          <p:cNvPr id="6" name="Marcador de contenido 2"/>
          <p:cNvSpPr txBox="1">
            <a:spLocks/>
          </p:cNvSpPr>
          <p:nvPr/>
        </p:nvSpPr>
        <p:spPr>
          <a:xfrm>
            <a:off x="907560" y="4310806"/>
            <a:ext cx="10321272"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a:t>
            </a:r>
            <a:r>
              <a:rPr lang="es-ES_tradnl" sz="2400" dirty="0"/>
              <a:t>Debería usar </a:t>
            </a:r>
            <a:r>
              <a:rPr lang="es-ES_tradnl" sz="2400" dirty="0" smtClean="0"/>
              <a:t>un </a:t>
            </a:r>
            <a:r>
              <a:rPr lang="es-ES_tradnl" sz="2400" dirty="0" err="1" smtClean="0"/>
              <a:t>array</a:t>
            </a:r>
            <a:r>
              <a:rPr lang="es-ES_tradnl" sz="2400" dirty="0" smtClean="0"/>
              <a:t> o </a:t>
            </a:r>
            <a:r>
              <a:rPr lang="es-ES_tradnl" sz="2400" dirty="0"/>
              <a:t>una lista </a:t>
            </a:r>
            <a:r>
              <a:rPr lang="es-ES_tradnl" sz="2400" dirty="0" smtClean="0"/>
              <a:t>enlazada? </a:t>
            </a:r>
            <a:r>
              <a:rPr lang="es-ES_tradnl" sz="2400" dirty="0"/>
              <a:t>Primero almacenemos </a:t>
            </a:r>
            <a:r>
              <a:rPr lang="es-ES_tradnl" sz="2400" dirty="0" smtClean="0"/>
              <a:t>los </a:t>
            </a:r>
            <a:r>
              <a:rPr lang="es-ES_tradnl" sz="2400" i="1" u="sng" dirty="0" smtClean="0"/>
              <a:t>to dos </a:t>
            </a:r>
            <a:r>
              <a:rPr lang="es-ES_tradnl" sz="2400" dirty="0"/>
              <a:t>en </a:t>
            </a:r>
            <a:r>
              <a:rPr lang="es-ES_tradnl" sz="2400" dirty="0" smtClean="0"/>
              <a:t>un </a:t>
            </a:r>
            <a:r>
              <a:rPr lang="es-ES_tradnl" sz="2400" dirty="0" err="1" smtClean="0"/>
              <a:t>array</a:t>
            </a:r>
            <a:r>
              <a:rPr lang="es-ES_tradnl" sz="2400" dirty="0" smtClean="0"/>
              <a:t>, </a:t>
            </a:r>
            <a:r>
              <a:rPr lang="es-ES_tradnl" sz="2400" dirty="0"/>
              <a:t>porque es más fácil de entender. El uso de un </a:t>
            </a:r>
            <a:r>
              <a:rPr lang="es-ES_tradnl" sz="2400" dirty="0" err="1"/>
              <a:t>array</a:t>
            </a:r>
            <a:r>
              <a:rPr lang="es-ES_tradnl" sz="2400" dirty="0"/>
              <a:t> </a:t>
            </a:r>
            <a:r>
              <a:rPr lang="es-ES_tradnl" sz="2400" dirty="0" smtClean="0"/>
              <a:t>significa </a:t>
            </a:r>
            <a:r>
              <a:rPr lang="es-ES_tradnl" sz="2400" dirty="0"/>
              <a:t>que todas sus tareas se almacenan de manera </a:t>
            </a:r>
            <a:r>
              <a:rPr lang="es-ES_tradnl" sz="2400" b="1" dirty="0"/>
              <a:t>contigua</a:t>
            </a:r>
            <a:r>
              <a:rPr lang="es-ES_tradnl" sz="2400" dirty="0"/>
              <a:t> (una al lado de la otra) en la memoria</a:t>
            </a:r>
            <a:r>
              <a:rPr lang="es-ES_tradnl" sz="2400" dirty="0" smtClean="0"/>
              <a:t>.</a:t>
            </a:r>
          </a:p>
        </p:txBody>
      </p:sp>
    </p:spTree>
    <p:extLst>
      <p:ext uri="{BB962C8B-B14F-4D97-AF65-F5344CB8AC3E}">
        <p14:creationId xmlns:p14="http://schemas.microsoft.com/office/powerpoint/2010/main" val="7828454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Arrays and linked lists</a:t>
            </a:r>
            <a:endParaRPr lang="en-US" sz="4400" dirty="0"/>
          </a:p>
        </p:txBody>
      </p:sp>
      <p:pic>
        <p:nvPicPr>
          <p:cNvPr id="4" name="Imagen 3"/>
          <p:cNvPicPr>
            <a:picLocks noChangeAspect="1"/>
          </p:cNvPicPr>
          <p:nvPr/>
        </p:nvPicPr>
        <p:blipFill>
          <a:blip r:embed="rId3"/>
          <a:stretch>
            <a:fillRect/>
          </a:stretch>
        </p:blipFill>
        <p:spPr>
          <a:xfrm>
            <a:off x="2525743" y="1481328"/>
            <a:ext cx="7174828" cy="4445647"/>
          </a:xfrm>
          <a:prstGeom prst="rect">
            <a:avLst/>
          </a:prstGeom>
        </p:spPr>
      </p:pic>
    </p:spTree>
    <p:extLst>
      <p:ext uri="{BB962C8B-B14F-4D97-AF65-F5344CB8AC3E}">
        <p14:creationId xmlns:p14="http://schemas.microsoft.com/office/powerpoint/2010/main" val="13238496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Arrays and linked lists</a:t>
            </a:r>
            <a:endParaRPr lang="en-US" sz="4400" dirty="0"/>
          </a:p>
        </p:txBody>
      </p:sp>
      <p:sp>
        <p:nvSpPr>
          <p:cNvPr id="5" name="Marcador de contenido 2"/>
          <p:cNvSpPr txBox="1">
            <a:spLocks/>
          </p:cNvSpPr>
          <p:nvPr/>
        </p:nvSpPr>
        <p:spPr>
          <a:xfrm>
            <a:off x="907560" y="1664208"/>
            <a:ext cx="514576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Ahora suponga que desea agregar una cuarta tarea. ¡Pero el siguiente cajón está ocupado por las cosas de otra persona! </a:t>
            </a:r>
            <a:endParaRPr lang="es-ES_tradnl" sz="2400" dirty="0" smtClean="0"/>
          </a:p>
          <a:p>
            <a:pPr>
              <a:buClr>
                <a:schemeClr val="tx1"/>
              </a:buClr>
              <a:buFont typeface="Arial" charset="0"/>
              <a:buChar char="•"/>
            </a:pPr>
            <a:r>
              <a:rPr lang="es-ES_tradnl" sz="2400" dirty="0" smtClean="0"/>
              <a:t>Es </a:t>
            </a:r>
            <a:r>
              <a:rPr lang="es-ES_tradnl" sz="2400" dirty="0"/>
              <a:t>como ir al cine con tus amigos y encontrar un lugar para sentarse, pero otro amigo se une a ti y no hay lugar para </a:t>
            </a:r>
            <a:r>
              <a:rPr lang="es-ES" sz="2400" dirty="0" smtClean="0"/>
              <a:t>él</a:t>
            </a:r>
            <a:r>
              <a:rPr lang="es-ES_tradnl" sz="2400" dirty="0" smtClean="0"/>
              <a:t>. </a:t>
            </a:r>
          </a:p>
          <a:p>
            <a:pPr>
              <a:buClr>
                <a:schemeClr val="tx1"/>
              </a:buClr>
              <a:buFont typeface="Arial" charset="0"/>
              <a:buChar char="•"/>
            </a:pPr>
            <a:r>
              <a:rPr lang="es-ES_tradnl" sz="2400" dirty="0" smtClean="0"/>
              <a:t>Tienes </a:t>
            </a:r>
            <a:r>
              <a:rPr lang="es-ES_tradnl" sz="2400" dirty="0"/>
              <a:t>que mudarte a un nuevo lugar donde todos encajen. </a:t>
            </a:r>
            <a:endParaRPr lang="es-ES_tradnl" sz="2400" dirty="0" smtClean="0"/>
          </a:p>
        </p:txBody>
      </p:sp>
      <p:pic>
        <p:nvPicPr>
          <p:cNvPr id="4" name="Imagen 3"/>
          <p:cNvPicPr>
            <a:picLocks noChangeAspect="1"/>
          </p:cNvPicPr>
          <p:nvPr/>
        </p:nvPicPr>
        <p:blipFill>
          <a:blip r:embed="rId3"/>
          <a:stretch>
            <a:fillRect/>
          </a:stretch>
        </p:blipFill>
        <p:spPr>
          <a:xfrm>
            <a:off x="6053328" y="1664208"/>
            <a:ext cx="5813785" cy="3511296"/>
          </a:xfrm>
          <a:prstGeom prst="rect">
            <a:avLst/>
          </a:prstGeom>
        </p:spPr>
      </p:pic>
    </p:spTree>
    <p:extLst>
      <p:ext uri="{BB962C8B-B14F-4D97-AF65-F5344CB8AC3E}">
        <p14:creationId xmlns:p14="http://schemas.microsoft.com/office/powerpoint/2010/main" val="11765200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Arrays and linked lists</a:t>
            </a:r>
            <a:endParaRPr lang="en-US" sz="4400" dirty="0"/>
          </a:p>
        </p:txBody>
      </p:sp>
      <p:sp>
        <p:nvSpPr>
          <p:cNvPr id="5" name="Marcador de contenido 2"/>
          <p:cNvSpPr txBox="1">
            <a:spLocks/>
          </p:cNvSpPr>
          <p:nvPr/>
        </p:nvSpPr>
        <p:spPr>
          <a:xfrm>
            <a:off x="907560" y="1591056"/>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En este caso, debe pedirle a su computadora una porción de memoria diferente que pueda adaptarse a cuatro tareas. </a:t>
            </a:r>
            <a:endParaRPr lang="es-ES_tradnl" sz="2400" dirty="0" smtClean="0"/>
          </a:p>
          <a:p>
            <a:pPr>
              <a:buClr>
                <a:schemeClr val="tx1"/>
              </a:buClr>
              <a:buFont typeface="Arial" charset="0"/>
              <a:buChar char="•"/>
            </a:pPr>
            <a:r>
              <a:rPr lang="es-ES_tradnl" sz="2400" dirty="0" smtClean="0"/>
              <a:t>Entonces </a:t>
            </a:r>
            <a:r>
              <a:rPr lang="es-ES_tradnl" sz="2400" dirty="0"/>
              <a:t>necesitas mover todas tus tareas allí</a:t>
            </a:r>
            <a:r>
              <a:rPr lang="es-ES_tradnl" sz="2400" dirty="0" smtClean="0"/>
              <a:t>.</a:t>
            </a:r>
          </a:p>
          <a:p>
            <a:pPr>
              <a:buClr>
                <a:schemeClr val="tx1"/>
              </a:buClr>
              <a:buFont typeface="Arial" charset="0"/>
              <a:buChar char="•"/>
            </a:pPr>
            <a:r>
              <a:rPr lang="es-ES_tradnl" sz="2400" dirty="0" smtClean="0"/>
              <a:t>Si </a:t>
            </a:r>
            <a:r>
              <a:rPr lang="es-ES_tradnl" sz="2400" dirty="0"/>
              <a:t>viene otro amigo, volverá a </a:t>
            </a:r>
            <a:r>
              <a:rPr lang="es-ES_tradnl" sz="2400" dirty="0" smtClean="0"/>
              <a:t>necesitar un espacio, </a:t>
            </a:r>
            <a:r>
              <a:rPr lang="es-ES_tradnl" sz="2400" dirty="0"/>
              <a:t>¡y todos tendrán que mudarse por segunda vez! Que dolor. </a:t>
            </a:r>
            <a:endParaRPr lang="es-ES_tradnl" sz="2400" dirty="0" smtClean="0"/>
          </a:p>
          <a:p>
            <a:pPr>
              <a:buClr>
                <a:schemeClr val="tx1"/>
              </a:buClr>
              <a:buFont typeface="Arial" charset="0"/>
              <a:buChar char="•"/>
            </a:pPr>
            <a:r>
              <a:rPr lang="es-ES_tradnl" sz="2400" dirty="0" smtClean="0"/>
              <a:t>Del </a:t>
            </a:r>
            <a:r>
              <a:rPr lang="es-ES_tradnl" sz="2400" dirty="0"/>
              <a:t>mismo modo, agregar nuevos elementos a </a:t>
            </a:r>
            <a:r>
              <a:rPr lang="es-ES_tradnl" sz="2400" dirty="0" smtClean="0"/>
              <a:t>un </a:t>
            </a:r>
            <a:r>
              <a:rPr lang="es-ES_tradnl" sz="2400" dirty="0" err="1" smtClean="0"/>
              <a:t>array</a:t>
            </a:r>
            <a:r>
              <a:rPr lang="es-ES_tradnl" sz="2400" dirty="0" smtClean="0"/>
              <a:t> puede </a:t>
            </a:r>
            <a:r>
              <a:rPr lang="es-ES_tradnl" sz="2400" dirty="0"/>
              <a:t>ser un gran dolor. Si no tiene espacio y necesita moverse a un nuevo lugar en la memoria cada vez, agregar un nuevo elemento será muy lento</a:t>
            </a:r>
            <a:r>
              <a:rPr lang="es-ES_tradnl" sz="2400" dirty="0" smtClean="0"/>
              <a:t>.</a:t>
            </a:r>
          </a:p>
          <a:p>
            <a:pPr>
              <a:buClr>
                <a:schemeClr val="tx1"/>
              </a:buClr>
              <a:buFont typeface="Arial" charset="0"/>
              <a:buChar char="•"/>
            </a:pPr>
            <a:r>
              <a:rPr lang="es-ES_tradnl" sz="2400" dirty="0" smtClean="0"/>
              <a:t>Una </a:t>
            </a:r>
            <a:r>
              <a:rPr lang="es-ES_tradnl" sz="2400" dirty="0"/>
              <a:t>solución fácil es "mantener los asientos": incluso si tiene solo 3 elementos en su lista de tareas, puede pedirle a la computadora 10 espacios, por si acaso. </a:t>
            </a:r>
            <a:endParaRPr lang="es-ES_tradnl" sz="2400" dirty="0" smtClean="0"/>
          </a:p>
          <a:p>
            <a:pPr>
              <a:buClr>
                <a:schemeClr val="tx1"/>
              </a:buClr>
              <a:buFont typeface="Arial" charset="0"/>
              <a:buChar char="•"/>
            </a:pPr>
            <a:r>
              <a:rPr lang="es-ES_tradnl" sz="2400" dirty="0" smtClean="0"/>
              <a:t>Luego </a:t>
            </a:r>
            <a:r>
              <a:rPr lang="es-ES_tradnl" sz="2400" dirty="0"/>
              <a:t>puede agregar 10 elementos a su lista de tareas sin tener que moverse. </a:t>
            </a:r>
            <a:endParaRPr lang="es-ES_tradnl" sz="2400" dirty="0"/>
          </a:p>
        </p:txBody>
      </p:sp>
    </p:spTree>
    <p:extLst>
      <p:ext uri="{BB962C8B-B14F-4D97-AF65-F5344CB8AC3E}">
        <p14:creationId xmlns:p14="http://schemas.microsoft.com/office/powerpoint/2010/main" val="9180366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smtClean="0"/>
              <a:t>Arrays and linked lists</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Esta es una buena solución, pero debe tener en cuenta algunas desventajas</a:t>
            </a:r>
            <a:r>
              <a:rPr lang="es-ES_tradnl" sz="2400" dirty="0" smtClean="0"/>
              <a:t>:</a:t>
            </a:r>
          </a:p>
          <a:p>
            <a:pPr>
              <a:buClr>
                <a:schemeClr val="tx1"/>
              </a:buClr>
              <a:buFont typeface="Wingdings" charset="2"/>
              <a:buChar char="Ø"/>
            </a:pPr>
            <a:r>
              <a:rPr lang="es-ES_tradnl" sz="2400" dirty="0" smtClean="0"/>
              <a:t>Es </a:t>
            </a:r>
            <a:r>
              <a:rPr lang="es-ES_tradnl" sz="2400" dirty="0"/>
              <a:t>posible que no necesite las ranuras adicionales que solicitó, y luego esa memoria se desperdiciará. No lo está usando, pero nadie más puede usarlo tampoco</a:t>
            </a:r>
            <a:r>
              <a:rPr lang="es-ES_tradnl" sz="2400" dirty="0" smtClean="0"/>
              <a:t>.</a:t>
            </a:r>
          </a:p>
          <a:p>
            <a:pPr>
              <a:buClr>
                <a:schemeClr val="tx1"/>
              </a:buClr>
              <a:buFont typeface="Wingdings" charset="2"/>
              <a:buChar char="Ø"/>
            </a:pPr>
            <a:r>
              <a:rPr lang="es-ES_tradnl" sz="2400" dirty="0" smtClean="0"/>
              <a:t>Puede </a:t>
            </a:r>
            <a:r>
              <a:rPr lang="es-ES_tradnl" sz="2400" dirty="0"/>
              <a:t>agregar más de 10 elementos a su lista de tareas y tener que moverse de todos modos</a:t>
            </a:r>
            <a:r>
              <a:rPr lang="es-ES_tradnl" sz="2400" dirty="0" smtClean="0"/>
              <a:t>. Por </a:t>
            </a:r>
            <a:r>
              <a:rPr lang="es-ES_tradnl" sz="2400" dirty="0"/>
              <a:t>lo tanto, es una buena solución, pero no es una solución perfecta. </a:t>
            </a:r>
            <a:endParaRPr lang="es-ES_tradnl" sz="2400" dirty="0" smtClean="0"/>
          </a:p>
          <a:p>
            <a:pPr>
              <a:buClr>
                <a:schemeClr val="tx1"/>
              </a:buClr>
              <a:buFont typeface="Wingdings" charset="2"/>
              <a:buChar char="Ø"/>
            </a:pPr>
            <a:endParaRPr lang="es-ES_tradnl" sz="2400" dirty="0" smtClean="0"/>
          </a:p>
          <a:p>
            <a:pPr>
              <a:buClr>
                <a:schemeClr val="tx1"/>
              </a:buClr>
              <a:buFont typeface="Arial" charset="0"/>
              <a:buChar char="•"/>
            </a:pPr>
            <a:r>
              <a:rPr lang="es-ES_tradnl" sz="2400" dirty="0" smtClean="0"/>
              <a:t>Las </a:t>
            </a:r>
            <a:r>
              <a:rPr lang="es-ES_tradnl" sz="2400" dirty="0"/>
              <a:t>listas </a:t>
            </a:r>
            <a:r>
              <a:rPr lang="es-ES_tradnl" sz="2400" dirty="0" smtClean="0"/>
              <a:t>enlazadas resuelven </a:t>
            </a:r>
            <a:r>
              <a:rPr lang="es-ES_tradnl" sz="2400" dirty="0"/>
              <a:t>este problema de agregar elementos.</a:t>
            </a:r>
            <a:endParaRPr lang="es-ES_tradnl" sz="2400" dirty="0"/>
          </a:p>
        </p:txBody>
      </p:sp>
    </p:spTree>
    <p:extLst>
      <p:ext uri="{BB962C8B-B14F-4D97-AF65-F5344CB8AC3E}">
        <p14:creationId xmlns:p14="http://schemas.microsoft.com/office/powerpoint/2010/main" val="179681289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a:t>
            </a:fld>
            <a:endParaRPr lang="en-US" sz="1600" dirty="0"/>
          </a:p>
        </p:txBody>
      </p:sp>
      <p:sp>
        <p:nvSpPr>
          <p:cNvPr id="8" name="Título 1"/>
          <p:cNvSpPr txBox="1">
            <a:spLocks/>
          </p:cNvSpPr>
          <p:nvPr/>
        </p:nvSpPr>
        <p:spPr>
          <a:xfrm>
            <a:off x="770400" y="631593"/>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Aquí hay un ejemplo práctico que puede seguir </a:t>
            </a:r>
            <a:r>
              <a:rPr lang="es-ES_tradnl" sz="2400" dirty="0" smtClean="0"/>
              <a:t>con </a:t>
            </a:r>
            <a:r>
              <a:rPr lang="es-ES_tradnl" sz="2400" dirty="0"/>
              <a:t>unos cuantos pedazos de papel y un lápiz</a:t>
            </a:r>
            <a:r>
              <a:rPr lang="es-ES_tradnl" sz="2400" dirty="0" smtClean="0"/>
              <a:t>.</a:t>
            </a:r>
          </a:p>
          <a:p>
            <a:pPr>
              <a:buClr>
                <a:schemeClr val="tx1"/>
              </a:buClr>
              <a:buFont typeface="Arial" charset="0"/>
              <a:buChar char="•"/>
            </a:pPr>
            <a:r>
              <a:rPr lang="es-ES_tradnl" sz="2400" dirty="0" smtClean="0"/>
              <a:t> Suponga </a:t>
            </a:r>
            <a:r>
              <a:rPr lang="es-ES_tradnl" sz="2400" dirty="0"/>
              <a:t>que tiene que dibujar una cuadrícula de 16 cuadros</a:t>
            </a:r>
            <a:r>
              <a:rPr lang="es-ES_tradnl" sz="2400" dirty="0" smtClean="0"/>
              <a:t>.</a:t>
            </a:r>
          </a:p>
        </p:txBody>
      </p:sp>
      <p:pic>
        <p:nvPicPr>
          <p:cNvPr id="3" name="Imagen 2"/>
          <p:cNvPicPr>
            <a:picLocks noChangeAspect="1"/>
          </p:cNvPicPr>
          <p:nvPr/>
        </p:nvPicPr>
        <p:blipFill>
          <a:blip r:embed="rId3"/>
          <a:stretch>
            <a:fillRect/>
          </a:stretch>
        </p:blipFill>
        <p:spPr>
          <a:xfrm>
            <a:off x="3270684" y="2971743"/>
            <a:ext cx="5659032" cy="3321255"/>
          </a:xfrm>
          <a:prstGeom prst="rect">
            <a:avLst/>
          </a:prstGeom>
        </p:spPr>
      </p:pic>
    </p:spTree>
    <p:extLst>
      <p:ext uri="{BB962C8B-B14F-4D97-AF65-F5344CB8AC3E}">
        <p14:creationId xmlns:p14="http://schemas.microsoft.com/office/powerpoint/2010/main" val="2890131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t>
            </a:r>
            <a:r>
              <a:rPr lang="en-US" sz="4400" dirty="0" smtClean="0"/>
              <a:t>inked lists</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listas </a:t>
            </a:r>
            <a:r>
              <a:rPr lang="es-ES_tradnl" sz="2400" dirty="0" smtClean="0"/>
              <a:t>enlazadas, </a:t>
            </a:r>
            <a:r>
              <a:rPr lang="es-ES_tradnl" sz="2400" dirty="0"/>
              <a:t>sus elementos pueden estar en cualquier lugar de la memoria.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p:txBody>
      </p:sp>
      <p:pic>
        <p:nvPicPr>
          <p:cNvPr id="3" name="Imagen 2"/>
          <p:cNvPicPr>
            <a:picLocks noChangeAspect="1"/>
          </p:cNvPicPr>
          <p:nvPr/>
        </p:nvPicPr>
        <p:blipFill>
          <a:blip r:embed="rId3"/>
          <a:stretch>
            <a:fillRect/>
          </a:stretch>
        </p:blipFill>
        <p:spPr>
          <a:xfrm>
            <a:off x="2911992" y="2249207"/>
            <a:ext cx="5811384" cy="3995327"/>
          </a:xfrm>
          <a:prstGeom prst="rect">
            <a:avLst/>
          </a:prstGeom>
        </p:spPr>
      </p:pic>
    </p:spTree>
    <p:extLst>
      <p:ext uri="{BB962C8B-B14F-4D97-AF65-F5344CB8AC3E}">
        <p14:creationId xmlns:p14="http://schemas.microsoft.com/office/powerpoint/2010/main" val="18387668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907560" y="292609"/>
            <a:ext cx="10188588" cy="173219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t>
            </a:r>
            <a:r>
              <a:rPr lang="en-US" sz="4400" dirty="0" smtClean="0"/>
              <a:t>inked lists</a:t>
            </a:r>
            <a:endParaRPr lang="en-US" sz="4400" dirty="0"/>
          </a:p>
        </p:txBody>
      </p:sp>
      <p:sp>
        <p:nvSpPr>
          <p:cNvPr id="5" name="Marcador de contenido 2"/>
          <p:cNvSpPr txBox="1">
            <a:spLocks/>
          </p:cNvSpPr>
          <p:nvPr/>
        </p:nvSpPr>
        <p:spPr>
          <a:xfrm>
            <a:off x="907560" y="1280160"/>
            <a:ext cx="10188588" cy="439935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Cada elemento almacena la dirección del siguiente elemento en la lista.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a:t>Un montón de direcciones de memoria aleatorias están enlazadas entre sí.</a:t>
            </a:r>
          </a:p>
          <a:p>
            <a:pPr>
              <a:buClr>
                <a:schemeClr val="tx1"/>
              </a:buClr>
              <a:buFont typeface="Arial" charset="0"/>
              <a:buChar char="•"/>
            </a:pPr>
            <a:r>
              <a:rPr lang="es-ES_tradnl" sz="2400" dirty="0"/>
              <a:t>Es como una búsqueda del tesoro. Usted va a la primera dirección y dice: "El siguiente artículo se puede encontrar en la dirección 123". Entonces, vaya a la dirección 123 y dice: "El siguiente artículo se puede encontrar en la dirección 847", y así sucesivamente. </a:t>
            </a:r>
          </a:p>
        </p:txBody>
      </p:sp>
      <p:pic>
        <p:nvPicPr>
          <p:cNvPr id="4" name="Imagen 3"/>
          <p:cNvPicPr>
            <a:picLocks noChangeAspect="1"/>
          </p:cNvPicPr>
          <p:nvPr/>
        </p:nvPicPr>
        <p:blipFill>
          <a:blip r:embed="rId3"/>
          <a:stretch>
            <a:fillRect/>
          </a:stretch>
        </p:blipFill>
        <p:spPr>
          <a:xfrm>
            <a:off x="4150750" y="1799508"/>
            <a:ext cx="3898900" cy="2425700"/>
          </a:xfrm>
          <a:prstGeom prst="rect">
            <a:avLst/>
          </a:prstGeom>
        </p:spPr>
      </p:pic>
    </p:spTree>
    <p:extLst>
      <p:ext uri="{BB962C8B-B14F-4D97-AF65-F5344CB8AC3E}">
        <p14:creationId xmlns:p14="http://schemas.microsoft.com/office/powerpoint/2010/main" val="17570937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907560" y="338985"/>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t>
            </a:r>
            <a:r>
              <a:rPr lang="en-US" sz="4400" dirty="0" smtClean="0"/>
              <a:t>inked lists</a:t>
            </a:r>
            <a:endParaRPr lang="en-US" sz="4400" dirty="0"/>
          </a:p>
        </p:txBody>
      </p:sp>
      <p:sp>
        <p:nvSpPr>
          <p:cNvPr id="5" name="Marcador de contenido 2"/>
          <p:cNvSpPr txBox="1">
            <a:spLocks/>
          </p:cNvSpPr>
          <p:nvPr/>
        </p:nvSpPr>
        <p:spPr>
          <a:xfrm>
            <a:off x="907560" y="1225296"/>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Agregar un elemento a una lista enlazada es fácil: lo </a:t>
            </a:r>
            <a:r>
              <a:rPr lang="es-ES_tradnl" sz="2400" dirty="0" smtClean="0"/>
              <a:t>almacena en </a:t>
            </a:r>
            <a:r>
              <a:rPr lang="es-ES_tradnl" sz="2400" dirty="0"/>
              <a:t>cualquier lugar de la memoria y almacena la dirección con el elemento anterior. </a:t>
            </a:r>
            <a:endParaRPr lang="es-ES_tradnl" sz="2400" dirty="0" smtClean="0"/>
          </a:p>
          <a:p>
            <a:pPr>
              <a:buClr>
                <a:schemeClr val="tx1"/>
              </a:buClr>
              <a:buFont typeface="Arial" charset="0"/>
              <a:buChar char="•"/>
            </a:pPr>
            <a:r>
              <a:rPr lang="es-ES_tradnl" sz="2400" dirty="0" smtClean="0"/>
              <a:t>Con </a:t>
            </a:r>
            <a:r>
              <a:rPr lang="es-ES_tradnl" sz="2400" dirty="0"/>
              <a:t>las listas enlazadas, nunca </a:t>
            </a:r>
            <a:r>
              <a:rPr lang="es-ES_tradnl" sz="2400" dirty="0" smtClean="0"/>
              <a:t>tendrás </a:t>
            </a:r>
            <a:r>
              <a:rPr lang="es-ES_tradnl" sz="2400" dirty="0"/>
              <a:t>que mover sus artículos. </a:t>
            </a:r>
            <a:endParaRPr lang="es-ES_tradnl" sz="2400" dirty="0" smtClean="0"/>
          </a:p>
          <a:p>
            <a:pPr>
              <a:buClr>
                <a:schemeClr val="tx1"/>
              </a:buClr>
              <a:buFont typeface="Arial" charset="0"/>
              <a:buChar char="•"/>
            </a:pPr>
            <a:r>
              <a:rPr lang="es-ES_tradnl" sz="2400" dirty="0" smtClean="0"/>
              <a:t>También </a:t>
            </a:r>
            <a:r>
              <a:rPr lang="es-ES_tradnl" sz="2400" dirty="0"/>
              <a:t>evitas otro problema. Digamos que vas a una película popular con cinco de tus amigos. Los seis de ustedes están tratando de encontrar un lugar para sentarse, pero el teatro está abarrotado. No hay seis asientos juntos. Bueno, a veces esto sucede con los </a:t>
            </a:r>
            <a:r>
              <a:rPr lang="es-ES_tradnl" sz="2400" dirty="0" err="1"/>
              <a:t>arrays</a:t>
            </a:r>
            <a:r>
              <a:rPr lang="es-ES_tradnl" sz="2400" dirty="0"/>
              <a:t>. </a:t>
            </a:r>
            <a:endParaRPr lang="es-ES_tradnl" sz="2400" dirty="0" smtClean="0"/>
          </a:p>
          <a:p>
            <a:pPr>
              <a:buClr>
                <a:schemeClr val="tx1"/>
              </a:buClr>
              <a:buFont typeface="Arial" charset="0"/>
              <a:buChar char="•"/>
            </a:pPr>
            <a:r>
              <a:rPr lang="es-ES_tradnl" sz="2400" dirty="0" smtClean="0"/>
              <a:t>Supongamos </a:t>
            </a:r>
            <a:r>
              <a:rPr lang="es-ES_tradnl" sz="2400" dirty="0"/>
              <a:t>que está tratando de encontrar 10,000 espacios para un </a:t>
            </a:r>
            <a:r>
              <a:rPr lang="es-ES_tradnl" sz="2400" dirty="0" err="1"/>
              <a:t>array</a:t>
            </a:r>
            <a:r>
              <a:rPr lang="es-ES_tradnl" sz="2400" dirty="0"/>
              <a:t>. Su memoria tiene 10,000 ranuras, pero no tiene 10,000 ranuras juntas. ¡No puede obtener espacio para su </a:t>
            </a:r>
            <a:r>
              <a:rPr lang="es-ES_tradnl" sz="2400" dirty="0" err="1"/>
              <a:t>array</a:t>
            </a:r>
            <a:r>
              <a:rPr lang="es-ES_tradnl" sz="2400" dirty="0"/>
              <a:t>! Una lista enlazada es como decir: "</a:t>
            </a:r>
            <a:r>
              <a:rPr lang="es-ES_tradnl" sz="2400" dirty="0" err="1" smtClean="0"/>
              <a:t>Dividamonos</a:t>
            </a:r>
            <a:r>
              <a:rPr lang="es-ES_tradnl" sz="2400" dirty="0" smtClean="0"/>
              <a:t> </a:t>
            </a:r>
            <a:r>
              <a:rPr lang="es-ES_tradnl" sz="2400" dirty="0"/>
              <a:t>y veamos la película". </a:t>
            </a:r>
            <a:endParaRPr lang="es-ES_tradnl" sz="2400" dirty="0" smtClean="0"/>
          </a:p>
          <a:p>
            <a:pPr>
              <a:buClr>
                <a:schemeClr val="tx1"/>
              </a:buClr>
              <a:buFont typeface="Arial" charset="0"/>
              <a:buChar char="•"/>
            </a:pPr>
            <a:r>
              <a:rPr lang="es-ES_tradnl" sz="2400" dirty="0" smtClean="0"/>
              <a:t>Si </a:t>
            </a:r>
            <a:r>
              <a:rPr lang="es-ES_tradnl" sz="2400" dirty="0"/>
              <a:t>hay espacio en la memoria, tiene espacio para su lista enlazada. Si las listas enlazadas son mucho mejores en las inserciones, ¿para qué sirven los </a:t>
            </a:r>
            <a:r>
              <a:rPr lang="es-ES_tradnl" sz="2400" dirty="0" err="1"/>
              <a:t>arrays</a:t>
            </a:r>
            <a:r>
              <a:rPr lang="es-ES_tradnl" sz="2400" dirty="0"/>
              <a:t>? </a:t>
            </a:r>
          </a:p>
        </p:txBody>
      </p:sp>
    </p:spTree>
    <p:extLst>
      <p:ext uri="{BB962C8B-B14F-4D97-AF65-F5344CB8AC3E}">
        <p14:creationId xmlns:p14="http://schemas.microsoft.com/office/powerpoint/2010/main" val="7649572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Arrays</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Los </a:t>
            </a:r>
            <a:r>
              <a:rPr lang="es-ES_tradnl" sz="2400" dirty="0"/>
              <a:t>sitios web con listas de los </a:t>
            </a:r>
            <a:r>
              <a:rPr lang="es-ES_tradnl" sz="2400" dirty="0" smtClean="0"/>
              <a:t>top 10 usan </a:t>
            </a:r>
            <a:r>
              <a:rPr lang="es-ES_tradnl" sz="2400" dirty="0"/>
              <a:t>una táctica escandalosa para obtener más visitas a la página. En lugar de mostrarle la lista en una página, colocan un elemento en cada página y le hacen hacer clic en </a:t>
            </a:r>
            <a:r>
              <a:rPr lang="es-ES_tradnl" sz="2400" i="1" dirty="0"/>
              <a:t>Siguiente</a:t>
            </a:r>
            <a:r>
              <a:rPr lang="es-ES_tradnl" sz="2400" dirty="0"/>
              <a:t> para acceder al siguiente elemento de la lista. </a:t>
            </a:r>
            <a:endParaRPr lang="es-ES_tradnl" sz="2400" dirty="0" smtClean="0"/>
          </a:p>
          <a:p>
            <a:pPr>
              <a:buClr>
                <a:schemeClr val="tx1"/>
              </a:buClr>
              <a:buFont typeface="Arial" charset="0"/>
              <a:buChar char="•"/>
            </a:pPr>
            <a:r>
              <a:rPr lang="es-ES_tradnl" sz="2400" dirty="0" smtClean="0"/>
              <a:t>Por </a:t>
            </a:r>
            <a:r>
              <a:rPr lang="es-ES_tradnl" sz="2400" dirty="0"/>
              <a:t>ejemplo, </a:t>
            </a:r>
            <a:r>
              <a:rPr lang="es-ES_tradnl" sz="2400" i="1" dirty="0" smtClean="0"/>
              <a:t>Los </a:t>
            </a:r>
            <a:r>
              <a:rPr lang="es-ES_tradnl" sz="2400" i="1" dirty="0"/>
              <a:t>10 </a:t>
            </a:r>
            <a:r>
              <a:rPr lang="es-ES_tradnl" sz="2400" i="1" dirty="0" smtClean="0"/>
              <a:t>Mejores Villanos </a:t>
            </a:r>
            <a:r>
              <a:rPr lang="es-ES_tradnl" sz="2400" i="1" dirty="0"/>
              <a:t>de TV </a:t>
            </a:r>
            <a:r>
              <a:rPr lang="es-ES_tradnl" sz="2400" dirty="0"/>
              <a:t>no te mostrarán la lista completa en una sola página. En cambio, comienzas en el # 10 (Newman), y tienes que hacer clic en Siguiente en cada página para llegar al # 1 (Gustavo </a:t>
            </a:r>
            <a:r>
              <a:rPr lang="es-ES_tradnl" sz="2400" dirty="0" err="1"/>
              <a:t>Fring</a:t>
            </a:r>
            <a:r>
              <a:rPr lang="es-ES_tradnl" sz="2400" dirty="0"/>
              <a:t>). </a:t>
            </a:r>
            <a:endParaRPr lang="es-ES_tradnl" sz="2400" dirty="0" smtClean="0"/>
          </a:p>
          <a:p>
            <a:pPr>
              <a:buClr>
                <a:schemeClr val="tx1"/>
              </a:buClr>
              <a:buFont typeface="Arial" charset="0"/>
              <a:buChar char="•"/>
            </a:pPr>
            <a:r>
              <a:rPr lang="es-ES_tradnl" sz="2400" dirty="0" smtClean="0"/>
              <a:t>Esta </a:t>
            </a:r>
            <a:r>
              <a:rPr lang="es-ES_tradnl" sz="2400" dirty="0"/>
              <a:t>técnica le da a los sitios web 10 páginas enteras en las que mostrarle anuncios, pero es aburrido hacer clic en Siguiente 9 veces para llegar al # 1. </a:t>
            </a:r>
            <a:endParaRPr lang="es-ES_tradnl" sz="2400" dirty="0" smtClean="0"/>
          </a:p>
          <a:p>
            <a:pPr>
              <a:buClr>
                <a:schemeClr val="tx1"/>
              </a:buClr>
              <a:buFont typeface="Arial" charset="0"/>
              <a:buChar char="•"/>
            </a:pPr>
            <a:r>
              <a:rPr lang="es-ES_tradnl" sz="2400" dirty="0" smtClean="0"/>
              <a:t>Sería </a:t>
            </a:r>
            <a:r>
              <a:rPr lang="es-ES_tradnl" sz="2400" dirty="0"/>
              <a:t>mucho mejor si toda la lista estuviera en una página y pudiera hacer clic en el nombre de cada persona para obtener más información</a:t>
            </a:r>
            <a:r>
              <a:rPr lang="es-ES_tradnl" sz="2400" dirty="0" smtClean="0"/>
              <a:t>.</a:t>
            </a:r>
          </a:p>
        </p:txBody>
      </p:sp>
    </p:spTree>
    <p:extLst>
      <p:ext uri="{BB962C8B-B14F-4D97-AF65-F5344CB8AC3E}">
        <p14:creationId xmlns:p14="http://schemas.microsoft.com/office/powerpoint/2010/main" val="173295150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907560" y="22925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Arrays</a:t>
            </a:r>
            <a:endParaRPr lang="en-US" sz="4400" dirty="0"/>
          </a:p>
        </p:txBody>
      </p:sp>
      <p:sp>
        <p:nvSpPr>
          <p:cNvPr id="5" name="Marcador de contenido 2"/>
          <p:cNvSpPr txBox="1">
            <a:spLocks/>
          </p:cNvSpPr>
          <p:nvPr/>
        </p:nvSpPr>
        <p:spPr>
          <a:xfrm>
            <a:off x="907560" y="1261872"/>
            <a:ext cx="1035784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Las listas enlazadas tienen un problema similar. Suponga que desea leer el último elemento en una lista enlazada. No puede simplemente leerlo, porque no sabe en qué dirección se encuentra. </a:t>
            </a:r>
            <a:endParaRPr lang="es-ES_tradnl" sz="2400" dirty="0" smtClean="0"/>
          </a:p>
          <a:p>
            <a:pPr>
              <a:buClr>
                <a:schemeClr val="tx1"/>
              </a:buClr>
              <a:buFont typeface="Arial" charset="0"/>
              <a:buChar char="•"/>
            </a:pPr>
            <a:r>
              <a:rPr lang="es-ES_tradnl" sz="2400" dirty="0" smtClean="0"/>
              <a:t>En </a:t>
            </a:r>
            <a:r>
              <a:rPr lang="es-ES_tradnl" sz="2400" dirty="0"/>
              <a:t>su lugar, debe ir al ítem # 1 para obtener la dirección del ítem # 2. Luego debe ir al ítem # 2 para obtener la dirección del ítem # 3. Y así sucesivamente, hasta llegar al último elemento. </a:t>
            </a:r>
            <a:endParaRPr lang="es-ES_tradnl" sz="2400" dirty="0" smtClean="0"/>
          </a:p>
          <a:p>
            <a:pPr>
              <a:buClr>
                <a:schemeClr val="tx1"/>
              </a:buClr>
              <a:buFont typeface="Arial" charset="0"/>
              <a:buChar char="•"/>
            </a:pPr>
            <a:r>
              <a:rPr lang="es-ES_tradnl" sz="2400" dirty="0" smtClean="0"/>
              <a:t>Las </a:t>
            </a:r>
            <a:r>
              <a:rPr lang="es-ES_tradnl" sz="2400" dirty="0"/>
              <a:t>listas enlazadas son excelentes si va a leer todos los elementos de uno en uno: puede leer un elemento, seguir la dirección del siguiente elemento, etc. Pero si vas a seguir saltando, las listas enlazadas son terribles. </a:t>
            </a:r>
          </a:p>
          <a:p>
            <a:pPr>
              <a:buClr>
                <a:schemeClr val="tx1"/>
              </a:buClr>
              <a:buFont typeface="Arial" charset="0"/>
              <a:buChar char="•"/>
            </a:pPr>
            <a:r>
              <a:rPr lang="es-ES_tradnl" sz="2400" dirty="0"/>
              <a:t>Los </a:t>
            </a:r>
            <a:r>
              <a:rPr lang="es-ES_tradnl" sz="2400" dirty="0" err="1"/>
              <a:t>arrays</a:t>
            </a:r>
            <a:r>
              <a:rPr lang="es-ES_tradnl" sz="2400" dirty="0"/>
              <a:t> son diferentes. Conoces la dirección de cada elemento de tu </a:t>
            </a:r>
            <a:r>
              <a:rPr lang="es-ES_tradnl" sz="2400" dirty="0" err="1"/>
              <a:t>array</a:t>
            </a:r>
            <a:r>
              <a:rPr lang="es-ES_tradnl" sz="2400" dirty="0"/>
              <a:t>. Por ejemplo, suponga que su </a:t>
            </a:r>
            <a:r>
              <a:rPr lang="es-ES_tradnl" sz="2400" dirty="0" err="1"/>
              <a:t>array</a:t>
            </a:r>
            <a:r>
              <a:rPr lang="es-ES_tradnl" sz="2400" dirty="0"/>
              <a:t> contiene cinco elementos, y sabe que comienza en la dirección 00. </a:t>
            </a:r>
            <a:endParaRPr lang="es-ES_tradnl" sz="2400" dirty="0" smtClean="0"/>
          </a:p>
          <a:p>
            <a:pPr>
              <a:buClr>
                <a:schemeClr val="tx1"/>
              </a:buClr>
              <a:buFont typeface="Arial" charset="0"/>
              <a:buChar char="•"/>
            </a:pPr>
            <a:r>
              <a:rPr lang="es-ES_tradnl" sz="2400" dirty="0" smtClean="0"/>
              <a:t>¿</a:t>
            </a:r>
            <a:r>
              <a:rPr lang="es-ES_tradnl" sz="2400" dirty="0"/>
              <a:t>Cuál es la dirección del elemento # 5</a:t>
            </a:r>
            <a:r>
              <a:rPr lang="es-ES_tradnl" sz="2400" dirty="0" smtClean="0"/>
              <a:t>? Las </a:t>
            </a:r>
            <a:r>
              <a:rPr lang="es-ES_tradnl" sz="2400" dirty="0"/>
              <a:t>matemáticas simples te dicen: es 04. </a:t>
            </a:r>
            <a:endParaRPr lang="es-ES_tradnl" sz="2400" dirty="0"/>
          </a:p>
        </p:txBody>
      </p:sp>
    </p:spTree>
    <p:extLst>
      <p:ext uri="{BB962C8B-B14F-4D97-AF65-F5344CB8AC3E}">
        <p14:creationId xmlns:p14="http://schemas.microsoft.com/office/powerpoint/2010/main" val="197220344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Arrays</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Los </a:t>
            </a:r>
            <a:r>
              <a:rPr lang="es-ES_tradnl" sz="2400" dirty="0" err="1"/>
              <a:t>arrays</a:t>
            </a:r>
            <a:r>
              <a:rPr lang="es-ES_tradnl" sz="2400" dirty="0"/>
              <a:t> son geniales si quieres leer elementos aleatorios, porque puedes buscar cualquier elemento de tu </a:t>
            </a:r>
            <a:r>
              <a:rPr lang="es-ES_tradnl" sz="2400" dirty="0" err="1"/>
              <a:t>array</a:t>
            </a:r>
            <a:r>
              <a:rPr lang="es-ES_tradnl" sz="2400" dirty="0"/>
              <a:t> al instante. </a:t>
            </a:r>
            <a:endParaRPr lang="es-ES_tradnl" sz="2400" dirty="0" smtClean="0"/>
          </a:p>
          <a:p>
            <a:pPr>
              <a:buClr>
                <a:schemeClr val="tx1"/>
              </a:buClr>
              <a:buFont typeface="Arial" charset="0"/>
              <a:buChar char="•"/>
            </a:pPr>
            <a:r>
              <a:rPr lang="es-ES_tradnl" sz="2400" dirty="0" smtClean="0"/>
              <a:t>Con </a:t>
            </a:r>
            <a:r>
              <a:rPr lang="es-ES_tradnl" sz="2400" dirty="0"/>
              <a:t>una lista enlazada, los elementos no están uno al lado del otro, por lo que no </a:t>
            </a:r>
            <a:r>
              <a:rPr lang="es-ES_tradnl" sz="2400" dirty="0" smtClean="0"/>
              <a:t>puedes </a:t>
            </a:r>
            <a:r>
              <a:rPr lang="es-ES_tradnl" sz="2400" dirty="0"/>
              <a:t>calcular instantáneamente la posición del quinto elemento en la memoria: debe ir al primer elemento para obtener la dirección del segundo elemento, luego ir al segundo elemento para obtener la dirección del tercer elemento, y así sucesivamente hasta llegar al quinto elemento</a:t>
            </a:r>
            <a:r>
              <a:rPr lang="es-ES_tradnl" sz="2400" dirty="0" smtClean="0"/>
              <a:t>.</a:t>
            </a:r>
          </a:p>
          <a:p>
            <a:pPr>
              <a:buClr>
                <a:schemeClr val="tx1"/>
              </a:buClr>
              <a:buFont typeface="Arial" charset="0"/>
              <a:buChar char="•"/>
            </a:pPr>
            <a:endParaRPr lang="es-ES_tradnl" sz="2400" dirty="0"/>
          </a:p>
        </p:txBody>
      </p:sp>
    </p:spTree>
    <p:extLst>
      <p:ext uri="{BB962C8B-B14F-4D97-AF65-F5344CB8AC3E}">
        <p14:creationId xmlns:p14="http://schemas.microsoft.com/office/powerpoint/2010/main" val="10246564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Terminología</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Los </a:t>
            </a:r>
            <a:r>
              <a:rPr lang="es-ES_tradnl" sz="2400" dirty="0"/>
              <a:t>elementos en un </a:t>
            </a:r>
            <a:r>
              <a:rPr lang="es-ES_tradnl" sz="2400" dirty="0" err="1"/>
              <a:t>array</a:t>
            </a:r>
            <a:r>
              <a:rPr lang="es-ES_tradnl" sz="2400" dirty="0"/>
              <a:t> están numerados. Esta numeración comienza desde 0, no 1. Por ejemplo, en este </a:t>
            </a:r>
            <a:r>
              <a:rPr lang="es-ES_tradnl" sz="2400" dirty="0" err="1" smtClean="0"/>
              <a:t>array</a:t>
            </a:r>
            <a:r>
              <a:rPr lang="es-ES_tradnl" sz="2400" dirty="0" smtClean="0"/>
              <a:t>, </a:t>
            </a:r>
            <a:r>
              <a:rPr lang="es-ES_tradnl" sz="2400" dirty="0"/>
              <a:t>20 está en la posición 1. Y 10 está en la posición 0.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smtClean="0"/>
              <a:t>Comenzar </a:t>
            </a:r>
            <a:r>
              <a:rPr lang="es-ES_tradnl" sz="2400" dirty="0"/>
              <a:t>en 0 hace que todo tipo de código basado en </a:t>
            </a:r>
            <a:r>
              <a:rPr lang="es-ES_tradnl" sz="2400" dirty="0" err="1"/>
              <a:t>array</a:t>
            </a:r>
            <a:r>
              <a:rPr lang="es-ES_tradnl" sz="2400" dirty="0"/>
              <a:t> sea más fácil de escribir, por lo que los programadores se han quedado con </a:t>
            </a:r>
            <a:r>
              <a:rPr lang="es-ES_tradnl" sz="2400" dirty="0" smtClean="0"/>
              <a:t>esto. </a:t>
            </a:r>
          </a:p>
          <a:p>
            <a:pPr>
              <a:buClr>
                <a:schemeClr val="tx1"/>
              </a:buClr>
              <a:buFont typeface="Arial" charset="0"/>
              <a:buChar char="•"/>
            </a:pPr>
            <a:r>
              <a:rPr lang="es-ES_tradnl" sz="2400" dirty="0" smtClean="0"/>
              <a:t>Casi </a:t>
            </a:r>
            <a:r>
              <a:rPr lang="es-ES_tradnl" sz="2400" dirty="0"/>
              <a:t>todos los lenguajes de programación que utilizas numerarán elementos de </a:t>
            </a:r>
            <a:r>
              <a:rPr lang="es-ES_tradnl" sz="2400" dirty="0" err="1"/>
              <a:t>array</a:t>
            </a:r>
            <a:r>
              <a:rPr lang="es-ES_tradnl" sz="2400" dirty="0"/>
              <a:t> a partir de 0. </a:t>
            </a:r>
            <a:endParaRPr lang="es-ES_tradnl" sz="2400" dirty="0" smtClean="0"/>
          </a:p>
        </p:txBody>
      </p:sp>
      <p:pic>
        <p:nvPicPr>
          <p:cNvPr id="3" name="Imagen 2"/>
          <p:cNvPicPr>
            <a:picLocks noChangeAspect="1"/>
          </p:cNvPicPr>
          <p:nvPr/>
        </p:nvPicPr>
        <p:blipFill>
          <a:blip r:embed="rId3"/>
          <a:stretch>
            <a:fillRect/>
          </a:stretch>
        </p:blipFill>
        <p:spPr>
          <a:xfrm>
            <a:off x="4276598" y="2606310"/>
            <a:ext cx="3221482" cy="1523460"/>
          </a:xfrm>
          <a:prstGeom prst="rect">
            <a:avLst/>
          </a:prstGeom>
        </p:spPr>
      </p:pic>
    </p:spTree>
    <p:extLst>
      <p:ext uri="{BB962C8B-B14F-4D97-AF65-F5344CB8AC3E}">
        <p14:creationId xmlns:p14="http://schemas.microsoft.com/office/powerpoint/2010/main" val="20758976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Terminología</a:t>
            </a:r>
            <a:endParaRPr lang="en-US" sz="4400" dirty="0"/>
          </a:p>
        </p:txBody>
      </p:sp>
      <p:sp>
        <p:nvSpPr>
          <p:cNvPr id="5" name="Marcador de contenido 2"/>
          <p:cNvSpPr txBox="1">
            <a:spLocks/>
          </p:cNvSpPr>
          <p:nvPr/>
        </p:nvSpPr>
        <p:spPr>
          <a:xfrm>
            <a:off x="907560" y="1664208"/>
            <a:ext cx="5730984" cy="211009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 posición de un elemento se llama </a:t>
            </a:r>
            <a:r>
              <a:rPr lang="es-ES_tradnl" sz="2400" dirty="0" smtClean="0"/>
              <a:t>índice</a:t>
            </a:r>
            <a:r>
              <a:rPr lang="es-ES_tradnl" sz="2400" dirty="0"/>
              <a:t>. </a:t>
            </a:r>
            <a:endParaRPr lang="es-ES_tradnl" sz="2400" dirty="0" smtClean="0"/>
          </a:p>
          <a:p>
            <a:pPr>
              <a:buClr>
                <a:schemeClr val="tx1"/>
              </a:buClr>
              <a:buFont typeface="Arial" charset="0"/>
              <a:buChar char="•"/>
            </a:pPr>
            <a:r>
              <a:rPr lang="es-ES_tradnl" sz="2400" dirty="0" smtClean="0"/>
              <a:t>Entonces</a:t>
            </a:r>
            <a:r>
              <a:rPr lang="es-ES_tradnl" sz="2400" dirty="0"/>
              <a:t>, en lugar de decir, "20 está en la posición 1", la terminología correcta es, "20 está en el índice 1". </a:t>
            </a:r>
            <a:r>
              <a:rPr lang="es-ES_tradnl" sz="2400" dirty="0" smtClean="0"/>
              <a:t>Usaremos </a:t>
            </a:r>
            <a:r>
              <a:rPr lang="es-ES_tradnl" sz="2400" dirty="0"/>
              <a:t>el índice para </a:t>
            </a:r>
            <a:r>
              <a:rPr lang="es-ES_tradnl" sz="2400" dirty="0" smtClean="0"/>
              <a:t>referirnos </a:t>
            </a:r>
            <a:r>
              <a:rPr lang="es-ES_tradnl" sz="2400" dirty="0"/>
              <a:t>a la </a:t>
            </a:r>
            <a:r>
              <a:rPr lang="es-ES_tradnl" sz="2400" dirty="0" smtClean="0"/>
              <a:t>posición. </a:t>
            </a:r>
          </a:p>
          <a:p>
            <a:pPr>
              <a:buClr>
                <a:schemeClr val="tx1"/>
              </a:buClr>
              <a:buFont typeface="Arial" charset="0"/>
              <a:buChar char="•"/>
            </a:pPr>
            <a:r>
              <a:rPr lang="es-ES_tradnl" sz="2400" dirty="0" smtClean="0"/>
              <a:t>Estos </a:t>
            </a:r>
            <a:r>
              <a:rPr lang="es-ES_tradnl" sz="2400" dirty="0"/>
              <a:t>son los tiempos de ejecución para operaciones comunes en </a:t>
            </a:r>
            <a:r>
              <a:rPr lang="es-ES_tradnl" sz="2400" dirty="0" err="1"/>
              <a:t>arrays</a:t>
            </a:r>
            <a:r>
              <a:rPr lang="es-ES_tradnl" sz="2400" dirty="0"/>
              <a:t> y listas</a:t>
            </a:r>
            <a:r>
              <a:rPr lang="es-ES_tradnl" sz="2400" dirty="0" smtClean="0"/>
              <a:t>.</a:t>
            </a:r>
          </a:p>
        </p:txBody>
      </p:sp>
      <p:pic>
        <p:nvPicPr>
          <p:cNvPr id="4" name="Imagen 3"/>
          <p:cNvPicPr>
            <a:picLocks noChangeAspect="1"/>
          </p:cNvPicPr>
          <p:nvPr/>
        </p:nvPicPr>
        <p:blipFill>
          <a:blip r:embed="rId3"/>
          <a:stretch>
            <a:fillRect/>
          </a:stretch>
        </p:blipFill>
        <p:spPr>
          <a:xfrm>
            <a:off x="6949344" y="723055"/>
            <a:ext cx="4480656" cy="3519289"/>
          </a:xfrm>
          <a:prstGeom prst="rect">
            <a:avLst/>
          </a:prstGeom>
        </p:spPr>
      </p:pic>
      <p:sp>
        <p:nvSpPr>
          <p:cNvPr id="7" name="Marcador de contenido 2"/>
          <p:cNvSpPr txBox="1">
            <a:spLocks/>
          </p:cNvSpPr>
          <p:nvPr/>
        </p:nvSpPr>
        <p:spPr>
          <a:xfrm>
            <a:off x="770400" y="3774306"/>
            <a:ext cx="10787616"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endParaRPr lang="es-ES_tradnl" sz="2400" dirty="0"/>
          </a:p>
          <a:p>
            <a:pPr>
              <a:buClr>
                <a:schemeClr val="tx1"/>
              </a:buClr>
              <a:buFont typeface="Arial" charset="0"/>
              <a:buChar char="•"/>
            </a:pPr>
            <a:endParaRPr lang="es-ES_tradnl" sz="2400" dirty="0"/>
          </a:p>
          <a:p>
            <a:pPr>
              <a:buClr>
                <a:schemeClr val="tx1"/>
              </a:buClr>
              <a:buFont typeface="Arial" charset="0"/>
              <a:buChar char="•"/>
            </a:pPr>
            <a:r>
              <a:rPr lang="es-ES_tradnl" sz="2400" dirty="0"/>
              <a:t>Pregunta: ¿Por qué tarda O (n) tiempo en insertar un elemento en un </a:t>
            </a:r>
            <a:r>
              <a:rPr lang="es-ES_tradnl" sz="2400" dirty="0" err="1"/>
              <a:t>array</a:t>
            </a:r>
            <a:r>
              <a:rPr lang="es-ES_tradnl" sz="2400" dirty="0"/>
              <a:t>? Suponga que desea insertar un elemento al comienzo de un </a:t>
            </a:r>
            <a:r>
              <a:rPr lang="es-ES_tradnl" sz="2400" dirty="0" err="1"/>
              <a:t>array</a:t>
            </a:r>
            <a:r>
              <a:rPr lang="es-ES_tradnl" sz="2400" dirty="0"/>
              <a:t>. ¿Como lo </a:t>
            </a:r>
            <a:r>
              <a:rPr lang="es-ES_tradnl" sz="2400" dirty="0" err="1"/>
              <a:t>harias</a:t>
            </a:r>
            <a:r>
              <a:rPr lang="es-ES_tradnl" sz="2400" dirty="0"/>
              <a:t>? ¿Cuanto tiempo tardaría? ¡Encuentre las respuestas a estas preguntas en la siguiente sección!</a:t>
            </a:r>
            <a:endParaRPr lang="es-ES_tradnl" sz="2400" dirty="0"/>
          </a:p>
        </p:txBody>
      </p:sp>
    </p:spTree>
    <p:extLst>
      <p:ext uri="{BB962C8B-B14F-4D97-AF65-F5344CB8AC3E}">
        <p14:creationId xmlns:p14="http://schemas.microsoft.com/office/powerpoint/2010/main" val="43481482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pic>
        <p:nvPicPr>
          <p:cNvPr id="6" name="Imagen 5"/>
          <p:cNvPicPr>
            <a:picLocks noChangeAspect="1"/>
          </p:cNvPicPr>
          <p:nvPr/>
        </p:nvPicPr>
        <p:blipFill>
          <a:blip r:embed="rId3"/>
          <a:stretch>
            <a:fillRect/>
          </a:stretch>
        </p:blipFill>
        <p:spPr>
          <a:xfrm>
            <a:off x="1182320" y="680857"/>
            <a:ext cx="9835760" cy="5234029"/>
          </a:xfrm>
          <a:prstGeom prst="rect">
            <a:avLst/>
          </a:prstGeom>
        </p:spPr>
      </p:pic>
    </p:spTree>
    <p:extLst>
      <p:ext uri="{BB962C8B-B14F-4D97-AF65-F5344CB8AC3E}">
        <p14:creationId xmlns:p14="http://schemas.microsoft.com/office/powerpoint/2010/main" val="579878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pic>
        <p:nvPicPr>
          <p:cNvPr id="3" name="Imagen 2"/>
          <p:cNvPicPr>
            <a:picLocks noChangeAspect="1"/>
          </p:cNvPicPr>
          <p:nvPr/>
        </p:nvPicPr>
        <p:blipFill>
          <a:blip r:embed="rId3"/>
          <a:stretch>
            <a:fillRect/>
          </a:stretch>
        </p:blipFill>
        <p:spPr>
          <a:xfrm>
            <a:off x="2176272" y="181609"/>
            <a:ext cx="7488428" cy="6622329"/>
          </a:xfrm>
          <a:prstGeom prst="rect">
            <a:avLst/>
          </a:prstGeom>
        </p:spPr>
      </p:pic>
    </p:spTree>
    <p:extLst>
      <p:ext uri="{BB962C8B-B14F-4D97-AF65-F5344CB8AC3E}">
        <p14:creationId xmlns:p14="http://schemas.microsoft.com/office/powerpoint/2010/main" val="8580588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a:t>
            </a:fld>
            <a:endParaRPr lang="en-US" sz="1600" dirty="0"/>
          </a:p>
        </p:txBody>
      </p:sp>
      <p:sp>
        <p:nvSpPr>
          <p:cNvPr id="8" name="Título 1"/>
          <p:cNvSpPr txBox="1">
            <a:spLocks/>
          </p:cNvSpPr>
          <p:nvPr/>
        </p:nvSpPr>
        <p:spPr>
          <a:xfrm>
            <a:off x="770400" y="631593"/>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i="1" dirty="0"/>
              <a:t>Algoritmo </a:t>
            </a:r>
            <a:r>
              <a:rPr lang="es-ES_tradnl" sz="2400" i="1" dirty="0" smtClean="0"/>
              <a:t>1</a:t>
            </a:r>
          </a:p>
          <a:p>
            <a:pPr>
              <a:buClr>
                <a:schemeClr val="tx1"/>
              </a:buClr>
              <a:buFont typeface="Arial" charset="0"/>
              <a:buChar char="•"/>
            </a:pPr>
            <a:r>
              <a:rPr lang="es-ES_tradnl" sz="2400" dirty="0" smtClean="0"/>
              <a:t>Una </a:t>
            </a:r>
            <a:r>
              <a:rPr lang="es-ES_tradnl" sz="2400" dirty="0"/>
              <a:t>forma de hacerlo es dibujar 16 cuadros, uno a la vez. Recuerde, la notación Big O cuenta el número de operaciones. </a:t>
            </a:r>
            <a:endParaRPr lang="es-ES_tradnl" sz="2400" dirty="0" smtClean="0"/>
          </a:p>
          <a:p>
            <a:pPr>
              <a:buClr>
                <a:schemeClr val="tx1"/>
              </a:buClr>
              <a:buFont typeface="Arial" charset="0"/>
              <a:buChar char="•"/>
            </a:pPr>
            <a:r>
              <a:rPr lang="es-ES_tradnl" sz="2400" dirty="0" smtClean="0"/>
              <a:t>En </a:t>
            </a:r>
            <a:r>
              <a:rPr lang="es-ES_tradnl" sz="2400" dirty="0"/>
              <a:t>este ejemplo, dibujar un cuadro es una operación. </a:t>
            </a:r>
            <a:r>
              <a:rPr lang="es-ES_tradnl" sz="2400" dirty="0" smtClean="0"/>
              <a:t>Tiene </a:t>
            </a:r>
            <a:r>
              <a:rPr lang="es-ES_tradnl" sz="2400" dirty="0"/>
              <a:t>que dibujar 16 cajas. ¿Cuántas operaciones tomará, dibujando una caja a la vez? Se necesitan 16 pasos para dibujar 16 cuadros. </a:t>
            </a:r>
            <a:endParaRPr lang="es-ES_tradnl" sz="2400" dirty="0" smtClean="0"/>
          </a:p>
          <a:p>
            <a:pPr>
              <a:buClr>
                <a:schemeClr val="tx1"/>
              </a:buClr>
              <a:buFont typeface="Arial" charset="0"/>
              <a:buChar char="•"/>
            </a:pPr>
            <a:endParaRPr lang="es-ES_tradnl" sz="1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smtClean="0"/>
          </a:p>
          <a:p>
            <a:pPr>
              <a:buClr>
                <a:schemeClr val="tx1"/>
              </a:buClr>
              <a:buFont typeface="Arial" charset="0"/>
              <a:buChar char="•"/>
            </a:pPr>
            <a:endParaRPr lang="es-ES_tradnl" sz="800" dirty="0" smtClean="0"/>
          </a:p>
          <a:p>
            <a:pPr>
              <a:buClr>
                <a:schemeClr val="tx1"/>
              </a:buClr>
              <a:buFont typeface="Arial" charset="0"/>
              <a:buChar char="•"/>
            </a:pPr>
            <a:r>
              <a:rPr lang="es-ES_tradnl" sz="2400" dirty="0" smtClean="0"/>
              <a:t>¿</a:t>
            </a:r>
            <a:r>
              <a:rPr lang="es-ES_tradnl" sz="2400" dirty="0"/>
              <a:t>Cuál es el tiempo de ejecución de este algoritmo</a:t>
            </a:r>
            <a:r>
              <a:rPr lang="es-ES_tradnl" sz="2400" dirty="0" smtClean="0"/>
              <a:t>?</a:t>
            </a:r>
          </a:p>
          <a:p>
            <a:pPr>
              <a:buClr>
                <a:schemeClr val="tx1"/>
              </a:buClr>
              <a:buFont typeface="Arial" charset="0"/>
              <a:buChar char="•"/>
            </a:pPr>
            <a:endParaRPr lang="es-ES_tradnl" sz="2400" dirty="0"/>
          </a:p>
        </p:txBody>
      </p:sp>
      <p:pic>
        <p:nvPicPr>
          <p:cNvPr id="4" name="Imagen 3"/>
          <p:cNvPicPr>
            <a:picLocks noChangeAspect="1"/>
          </p:cNvPicPr>
          <p:nvPr/>
        </p:nvPicPr>
        <p:blipFill>
          <a:blip r:embed="rId3"/>
          <a:stretch>
            <a:fillRect/>
          </a:stretch>
        </p:blipFill>
        <p:spPr>
          <a:xfrm>
            <a:off x="1693300" y="3989192"/>
            <a:ext cx="8813800" cy="1714500"/>
          </a:xfrm>
          <a:prstGeom prst="rect">
            <a:avLst/>
          </a:prstGeom>
        </p:spPr>
      </p:pic>
    </p:spTree>
    <p:extLst>
      <p:ext uri="{BB962C8B-B14F-4D97-AF65-F5344CB8AC3E}">
        <p14:creationId xmlns:p14="http://schemas.microsoft.com/office/powerpoint/2010/main" val="642804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Inserting into the middle of a list</a:t>
            </a:r>
            <a:endParaRPr lang="en-US" sz="4400" dirty="0"/>
          </a:p>
        </p:txBody>
      </p:sp>
      <p:sp>
        <p:nvSpPr>
          <p:cNvPr id="5" name="Marcador de contenido 2"/>
          <p:cNvSpPr txBox="1">
            <a:spLocks/>
          </p:cNvSpPr>
          <p:nvPr/>
        </p:nvSpPr>
        <p:spPr>
          <a:xfrm>
            <a:off x="907560" y="1536192"/>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Suponga que desea que su lista de tareas funcione más como un calendario. </a:t>
            </a:r>
            <a:endParaRPr lang="es-ES_tradnl" sz="2400" dirty="0" smtClean="0"/>
          </a:p>
          <a:p>
            <a:pPr>
              <a:buClr>
                <a:schemeClr val="tx1"/>
              </a:buClr>
              <a:buFont typeface="Arial" charset="0"/>
              <a:buChar char="•"/>
            </a:pPr>
            <a:r>
              <a:rPr lang="es-ES_tradnl" sz="2400" dirty="0" smtClean="0"/>
              <a:t>Anteriormente</a:t>
            </a:r>
            <a:r>
              <a:rPr lang="es-ES_tradnl" sz="2400" dirty="0"/>
              <a:t>, agregabas cosas al final de la lista. Ahora </a:t>
            </a:r>
            <a:r>
              <a:rPr lang="es-ES_tradnl" sz="2400" dirty="0" smtClean="0"/>
              <a:t>deseas agregarlas </a:t>
            </a:r>
            <a:r>
              <a:rPr lang="es-ES_tradnl" sz="2400" dirty="0"/>
              <a:t>en el orden en que deben hacerse.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r>
              <a:rPr lang="es-ES_tradnl" sz="2400" dirty="0" smtClean="0"/>
              <a:t>¿</a:t>
            </a:r>
            <a:r>
              <a:rPr lang="es-ES_tradnl" sz="2400" dirty="0"/>
              <a:t>Qué es mejor si desea insertar elementos en el medio: </a:t>
            </a:r>
            <a:r>
              <a:rPr lang="es-ES_tradnl" sz="2400" dirty="0" err="1" smtClean="0"/>
              <a:t>arrays</a:t>
            </a:r>
            <a:r>
              <a:rPr lang="es-ES_tradnl" sz="2400" dirty="0" smtClean="0"/>
              <a:t> o </a:t>
            </a:r>
            <a:r>
              <a:rPr lang="es-ES_tradnl" sz="2400" dirty="0"/>
              <a:t>listas? </a:t>
            </a:r>
            <a:endParaRPr lang="es-ES_tradnl" sz="2400" dirty="0" smtClean="0"/>
          </a:p>
        </p:txBody>
      </p:sp>
      <p:pic>
        <p:nvPicPr>
          <p:cNvPr id="3" name="Imagen 2"/>
          <p:cNvPicPr>
            <a:picLocks noChangeAspect="1"/>
          </p:cNvPicPr>
          <p:nvPr/>
        </p:nvPicPr>
        <p:blipFill>
          <a:blip r:embed="rId3"/>
          <a:stretch>
            <a:fillRect/>
          </a:stretch>
        </p:blipFill>
        <p:spPr>
          <a:xfrm>
            <a:off x="2852928" y="3021184"/>
            <a:ext cx="6035040" cy="2530316"/>
          </a:xfrm>
          <a:prstGeom prst="rect">
            <a:avLst/>
          </a:prstGeom>
        </p:spPr>
      </p:pic>
    </p:spTree>
    <p:extLst>
      <p:ext uri="{BB962C8B-B14F-4D97-AF65-F5344CB8AC3E}">
        <p14:creationId xmlns:p14="http://schemas.microsoft.com/office/powerpoint/2010/main" val="3928557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Inserting into the middle of a list</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Con las listas, es tan fácil como cambiar lo que apunta el elemento anterior.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p:txBody>
      </p:sp>
      <p:pic>
        <p:nvPicPr>
          <p:cNvPr id="4" name="Imagen 3"/>
          <p:cNvPicPr>
            <a:picLocks noChangeAspect="1"/>
          </p:cNvPicPr>
          <p:nvPr/>
        </p:nvPicPr>
        <p:blipFill>
          <a:blip r:embed="rId3"/>
          <a:stretch>
            <a:fillRect/>
          </a:stretch>
        </p:blipFill>
        <p:spPr>
          <a:xfrm>
            <a:off x="417964" y="2592695"/>
            <a:ext cx="11167780" cy="3308350"/>
          </a:xfrm>
          <a:prstGeom prst="rect">
            <a:avLst/>
          </a:prstGeom>
        </p:spPr>
      </p:pic>
    </p:spTree>
    <p:extLst>
      <p:ext uri="{BB962C8B-B14F-4D97-AF65-F5344CB8AC3E}">
        <p14:creationId xmlns:p14="http://schemas.microsoft.com/office/powerpoint/2010/main" val="16546068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Inserting into the middle of a list</a:t>
            </a:r>
            <a:endParaRPr lang="en-US" sz="4400" dirty="0"/>
          </a:p>
        </p:txBody>
      </p:sp>
      <p:sp>
        <p:nvSpPr>
          <p:cNvPr id="5" name="Marcador de contenido 2"/>
          <p:cNvSpPr txBox="1">
            <a:spLocks/>
          </p:cNvSpPr>
          <p:nvPr/>
        </p:nvSpPr>
        <p:spPr>
          <a:xfrm>
            <a:off x="907560" y="1664208"/>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Pero para los </a:t>
            </a:r>
            <a:r>
              <a:rPr lang="es-ES_tradnl" sz="2400" dirty="0" err="1"/>
              <a:t>arrays</a:t>
            </a:r>
            <a:r>
              <a:rPr lang="es-ES_tradnl" sz="2400" dirty="0"/>
              <a:t>, debe desplazar hacia abajo todo el resto de los elementos. </a:t>
            </a: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r>
              <a:rPr lang="es-ES_tradnl" sz="2400" dirty="0" smtClean="0"/>
              <a:t>¡</a:t>
            </a:r>
            <a:r>
              <a:rPr lang="es-ES_tradnl" sz="2400" dirty="0"/>
              <a:t>Y si no hay espacio, es posible que deba copiar todo a una nueva ubicación! </a:t>
            </a:r>
          </a:p>
          <a:p>
            <a:pPr>
              <a:buClr>
                <a:schemeClr val="tx1"/>
              </a:buClr>
              <a:buFont typeface="Arial" charset="0"/>
              <a:buChar char="•"/>
            </a:pPr>
            <a:r>
              <a:rPr lang="es-ES_tradnl" sz="2400" dirty="0"/>
              <a:t>Las listas son mejores si desea insertar elementos en el medio</a:t>
            </a:r>
            <a:r>
              <a:rPr lang="es-ES_tradnl" sz="2400" dirty="0" smtClean="0"/>
              <a:t>.</a:t>
            </a:r>
            <a:endParaRPr lang="es-ES_tradnl" sz="2400" dirty="0"/>
          </a:p>
        </p:txBody>
      </p:sp>
      <p:pic>
        <p:nvPicPr>
          <p:cNvPr id="3" name="Imagen 2"/>
          <p:cNvPicPr>
            <a:picLocks noChangeAspect="1"/>
          </p:cNvPicPr>
          <p:nvPr/>
        </p:nvPicPr>
        <p:blipFill>
          <a:blip r:embed="rId3"/>
          <a:stretch>
            <a:fillRect/>
          </a:stretch>
        </p:blipFill>
        <p:spPr>
          <a:xfrm>
            <a:off x="3317112" y="2024806"/>
            <a:ext cx="5566175" cy="2928112"/>
          </a:xfrm>
          <a:prstGeom prst="rect">
            <a:avLst/>
          </a:prstGeom>
        </p:spPr>
      </p:pic>
    </p:spTree>
    <p:extLst>
      <p:ext uri="{BB962C8B-B14F-4D97-AF65-F5344CB8AC3E}">
        <p14:creationId xmlns:p14="http://schemas.microsoft.com/office/powerpoint/2010/main" val="7174909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Eliminaciones</a:t>
            </a:r>
            <a:endParaRPr lang="en-US" sz="4400" dirty="0"/>
          </a:p>
        </p:txBody>
      </p:sp>
      <p:sp>
        <p:nvSpPr>
          <p:cNvPr id="5" name="Marcador de contenido 2"/>
          <p:cNvSpPr txBox="1">
            <a:spLocks/>
          </p:cNvSpPr>
          <p:nvPr/>
        </p:nvSpPr>
        <p:spPr>
          <a:xfrm>
            <a:off x="907560" y="2523744"/>
            <a:ext cx="10188588" cy="31557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a:t>
            </a:r>
            <a:r>
              <a:rPr lang="es-ES_tradnl" sz="2400" dirty="0"/>
              <a:t>Qué pasa si quieres eliminar un elemento? Una vez más, las listas son mejores, porque solo necesita cambiar lo que señala el elemento anterior. </a:t>
            </a:r>
            <a:endParaRPr lang="es-ES_tradnl" sz="2400" dirty="0" smtClean="0"/>
          </a:p>
          <a:p>
            <a:pPr>
              <a:buClr>
                <a:schemeClr val="tx1"/>
              </a:buClr>
              <a:buFont typeface="Arial" charset="0"/>
              <a:buChar char="•"/>
            </a:pPr>
            <a:r>
              <a:rPr lang="es-ES_tradnl" sz="2400" dirty="0" smtClean="0"/>
              <a:t>Con los </a:t>
            </a:r>
            <a:r>
              <a:rPr lang="es-ES_tradnl" sz="2400" dirty="0" err="1" smtClean="0"/>
              <a:t>arrays</a:t>
            </a:r>
            <a:r>
              <a:rPr lang="es-ES_tradnl" sz="2400" dirty="0" smtClean="0"/>
              <a:t>, </a:t>
            </a:r>
            <a:r>
              <a:rPr lang="es-ES_tradnl" sz="2400" dirty="0"/>
              <a:t>todo debe moverse hacia arriba cuando elimina un </a:t>
            </a:r>
            <a:r>
              <a:rPr lang="es-ES_tradnl" sz="2400" dirty="0" smtClean="0"/>
              <a:t>elemento. A </a:t>
            </a:r>
            <a:r>
              <a:rPr lang="es-ES_tradnl" sz="2400" dirty="0"/>
              <a:t>diferencia de las inserciones, las eliminaciones siempre funcionarán. </a:t>
            </a:r>
            <a:r>
              <a:rPr lang="es-ES_tradnl" sz="2400" dirty="0" smtClean="0"/>
              <a:t>Las </a:t>
            </a:r>
            <a:r>
              <a:rPr lang="es-ES_tradnl" sz="2400" dirty="0"/>
              <a:t>inserciones pueden fallar a veces cuando no queda espacio en la memoria. Pero siempre puedes eliminar un elemento</a:t>
            </a:r>
            <a:r>
              <a:rPr lang="es-ES_tradnl" sz="2400" dirty="0" smtClean="0"/>
              <a:t>.</a:t>
            </a:r>
          </a:p>
        </p:txBody>
      </p:sp>
    </p:spTree>
    <p:extLst>
      <p:ext uri="{BB962C8B-B14F-4D97-AF65-F5344CB8AC3E}">
        <p14:creationId xmlns:p14="http://schemas.microsoft.com/office/powerpoint/2010/main" val="148754373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Eliminaciones</a:t>
            </a:r>
            <a:endParaRPr lang="en-US" sz="4400" dirty="0"/>
          </a:p>
        </p:txBody>
      </p:sp>
      <p:sp>
        <p:nvSpPr>
          <p:cNvPr id="5" name="Marcador de contenido 2"/>
          <p:cNvSpPr txBox="1">
            <a:spLocks/>
          </p:cNvSpPr>
          <p:nvPr/>
        </p:nvSpPr>
        <p:spPr>
          <a:xfrm>
            <a:off x="907560" y="1536192"/>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Estos son los tiempos de ejecución para operaciones comunes en </a:t>
            </a:r>
            <a:r>
              <a:rPr lang="es-ES_tradnl" sz="2400" dirty="0" err="1" smtClean="0"/>
              <a:t>arrays</a:t>
            </a:r>
            <a:r>
              <a:rPr lang="es-ES_tradnl" sz="2400" dirty="0" smtClean="0"/>
              <a:t> y </a:t>
            </a:r>
            <a:r>
              <a:rPr lang="es-ES_tradnl" sz="2400" dirty="0"/>
              <a:t>listas </a:t>
            </a:r>
            <a:r>
              <a:rPr lang="es-ES_tradnl" sz="2400" dirty="0" smtClean="0"/>
              <a:t>enlazadas.</a:t>
            </a:r>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a:p>
          <a:p>
            <a:pPr>
              <a:buClr>
                <a:schemeClr val="tx1"/>
              </a:buClr>
              <a:buFont typeface="Arial" charset="0"/>
              <a:buChar char="•"/>
            </a:pPr>
            <a:r>
              <a:rPr lang="es-ES_tradnl" sz="2400" dirty="0" smtClean="0"/>
              <a:t>Vale </a:t>
            </a:r>
            <a:r>
              <a:rPr lang="es-ES_tradnl" sz="2400" dirty="0"/>
              <a:t>la pena mencionar que las inserciones y eliminaciones son O (1) solo si puede acceder instantáneamente al elemento que se va a eliminar. Es una práctica común realizar un seguimiento del primer y último elemento de una lista </a:t>
            </a:r>
            <a:r>
              <a:rPr lang="es-ES_tradnl" sz="2400" dirty="0" smtClean="0"/>
              <a:t>enlazada, </a:t>
            </a:r>
            <a:r>
              <a:rPr lang="es-ES_tradnl" sz="2400" dirty="0"/>
              <a:t>por lo que solo llevaría O (1) tiempo eliminarlos. </a:t>
            </a:r>
            <a:endParaRPr lang="es-ES_tradnl" sz="2400" dirty="0"/>
          </a:p>
        </p:txBody>
      </p:sp>
      <p:pic>
        <p:nvPicPr>
          <p:cNvPr id="3" name="Imagen 2"/>
          <p:cNvPicPr>
            <a:picLocks noChangeAspect="1"/>
          </p:cNvPicPr>
          <p:nvPr/>
        </p:nvPicPr>
        <p:blipFill>
          <a:blip r:embed="rId3"/>
          <a:stretch>
            <a:fillRect/>
          </a:stretch>
        </p:blipFill>
        <p:spPr>
          <a:xfrm>
            <a:off x="3438144" y="1951654"/>
            <a:ext cx="4681728" cy="2995652"/>
          </a:xfrm>
          <a:prstGeom prst="rect">
            <a:avLst/>
          </a:prstGeom>
        </p:spPr>
      </p:pic>
    </p:spTree>
    <p:extLst>
      <p:ext uri="{BB962C8B-B14F-4D97-AF65-F5344CB8AC3E}">
        <p14:creationId xmlns:p14="http://schemas.microsoft.com/office/powerpoint/2010/main" val="9203234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Eliminaciones</a:t>
            </a:r>
            <a:endParaRPr lang="en-US" sz="4400" dirty="0"/>
          </a:p>
        </p:txBody>
      </p:sp>
      <p:sp>
        <p:nvSpPr>
          <p:cNvPr id="5" name="Marcador de contenido 2"/>
          <p:cNvSpPr txBox="1">
            <a:spLocks/>
          </p:cNvSpPr>
          <p:nvPr/>
        </p:nvSpPr>
        <p:spPr>
          <a:xfrm>
            <a:off x="907560" y="1609344"/>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¿Cuáles se usan más: </a:t>
            </a:r>
            <a:r>
              <a:rPr lang="es-ES_tradnl" sz="2400" dirty="0" err="1" smtClean="0"/>
              <a:t>arrays</a:t>
            </a:r>
            <a:r>
              <a:rPr lang="es-ES_tradnl" sz="2400" dirty="0" smtClean="0"/>
              <a:t> o </a:t>
            </a:r>
            <a:r>
              <a:rPr lang="es-ES_tradnl" sz="2400" dirty="0"/>
              <a:t>listas? Obviamente, depende del caso de uso. Pero </a:t>
            </a:r>
            <a:r>
              <a:rPr lang="es-ES_tradnl" sz="2400" dirty="0" smtClean="0"/>
              <a:t>los </a:t>
            </a:r>
            <a:r>
              <a:rPr lang="es-ES_tradnl" sz="2400" dirty="0" err="1"/>
              <a:t>arrays</a:t>
            </a:r>
            <a:r>
              <a:rPr lang="es-ES_tradnl" sz="2400" dirty="0"/>
              <a:t> </a:t>
            </a:r>
            <a:r>
              <a:rPr lang="es-ES_tradnl" sz="2400" dirty="0" smtClean="0"/>
              <a:t>ven </a:t>
            </a:r>
            <a:r>
              <a:rPr lang="es-ES_tradnl" sz="2400" dirty="0"/>
              <a:t>mucho uso porque permiten el acceso </a:t>
            </a:r>
            <a:r>
              <a:rPr lang="es-ES_tradnl" sz="2400" dirty="0" smtClean="0"/>
              <a:t>aleatorio.</a:t>
            </a:r>
          </a:p>
          <a:p>
            <a:pPr>
              <a:buClr>
                <a:schemeClr val="tx1"/>
              </a:buClr>
              <a:buFont typeface="Arial" charset="0"/>
              <a:buChar char="•"/>
            </a:pPr>
            <a:r>
              <a:rPr lang="es-ES_tradnl" sz="2400" dirty="0" smtClean="0"/>
              <a:t>Hay </a:t>
            </a:r>
            <a:r>
              <a:rPr lang="es-ES_tradnl" sz="2400" dirty="0"/>
              <a:t>dos tipos diferentes de acceso: acceso aleatorio y acceso secuencial</a:t>
            </a:r>
            <a:r>
              <a:rPr lang="es-ES_tradnl" sz="2400" dirty="0" smtClean="0"/>
              <a:t>.</a:t>
            </a:r>
          </a:p>
          <a:p>
            <a:pPr>
              <a:buClr>
                <a:schemeClr val="tx1"/>
              </a:buClr>
              <a:buFont typeface="Arial" charset="0"/>
              <a:buChar char="•"/>
            </a:pPr>
            <a:r>
              <a:rPr lang="es-ES_tradnl" sz="2400" dirty="0" smtClean="0"/>
              <a:t>El </a:t>
            </a:r>
            <a:r>
              <a:rPr lang="es-ES_tradnl" sz="2400" dirty="0"/>
              <a:t>acceso secuencial significa leer los elementos uno por uno, comenzando por el primer elemento. Las listas </a:t>
            </a:r>
            <a:r>
              <a:rPr lang="es-ES_tradnl" sz="2400" dirty="0" smtClean="0"/>
              <a:t>enlazadas solo </a:t>
            </a:r>
            <a:r>
              <a:rPr lang="es-ES_tradnl" sz="2400" dirty="0"/>
              <a:t>pueden hacer acceso </a:t>
            </a:r>
            <a:r>
              <a:rPr lang="es-ES_tradnl" sz="2400" dirty="0" smtClean="0"/>
              <a:t>secuencial.</a:t>
            </a:r>
          </a:p>
          <a:p>
            <a:pPr>
              <a:buClr>
                <a:schemeClr val="tx1"/>
              </a:buClr>
              <a:buFont typeface="Arial" charset="0"/>
              <a:buChar char="•"/>
            </a:pPr>
            <a:r>
              <a:rPr lang="es-ES_tradnl" sz="2400" dirty="0" smtClean="0"/>
              <a:t>Si </a:t>
            </a:r>
            <a:r>
              <a:rPr lang="es-ES_tradnl" sz="2400" dirty="0"/>
              <a:t>desea leer el décimo elemento de una lista </a:t>
            </a:r>
            <a:r>
              <a:rPr lang="es-ES_tradnl" sz="2400" dirty="0" smtClean="0"/>
              <a:t>enlazada, </a:t>
            </a:r>
            <a:r>
              <a:rPr lang="es-ES_tradnl" sz="2400" dirty="0"/>
              <a:t>debe leer los primeros 9 elementos y seguir los enlaces al décimo elemento. </a:t>
            </a:r>
            <a:endParaRPr lang="es-ES_tradnl" sz="2400" dirty="0" smtClean="0"/>
          </a:p>
          <a:p>
            <a:pPr>
              <a:buClr>
                <a:schemeClr val="tx1"/>
              </a:buClr>
              <a:buFont typeface="Arial" charset="0"/>
              <a:buChar char="•"/>
            </a:pPr>
            <a:r>
              <a:rPr lang="es-ES_tradnl" sz="2400" dirty="0" smtClean="0"/>
              <a:t>El </a:t>
            </a:r>
            <a:r>
              <a:rPr lang="es-ES_tradnl" sz="2400" dirty="0"/>
              <a:t>acceso aleatorio significa que puede saltar directamente al décimo elemento. </a:t>
            </a:r>
            <a:endParaRPr lang="es-ES_tradnl" sz="2400" dirty="0" smtClean="0"/>
          </a:p>
          <a:p>
            <a:pPr>
              <a:buClr>
                <a:schemeClr val="tx1"/>
              </a:buClr>
              <a:buFont typeface="Arial" charset="0"/>
              <a:buChar char="•"/>
            </a:pPr>
            <a:r>
              <a:rPr lang="es-ES_tradnl" sz="2400" dirty="0" smtClean="0"/>
              <a:t>Los </a:t>
            </a:r>
            <a:r>
              <a:rPr lang="es-ES_tradnl" sz="2400" dirty="0" err="1" smtClean="0"/>
              <a:t>arrays</a:t>
            </a:r>
            <a:r>
              <a:rPr lang="es-ES_tradnl" sz="2400" dirty="0" smtClean="0"/>
              <a:t> son </a:t>
            </a:r>
            <a:r>
              <a:rPr lang="es-ES_tradnl" sz="2400" dirty="0"/>
              <a:t>más </a:t>
            </a:r>
            <a:r>
              <a:rPr lang="es-ES_tradnl" sz="2400" dirty="0" smtClean="0"/>
              <a:t>rápidos </a:t>
            </a:r>
            <a:r>
              <a:rPr lang="es-ES_tradnl" sz="2400" dirty="0"/>
              <a:t>en las lecturas. Esto se debe a que proporcionan acceso aleatorio. Muchos casos de uso requieren acceso aleatorio, por lo que </a:t>
            </a:r>
            <a:r>
              <a:rPr lang="es-ES_tradnl" sz="2400" dirty="0" smtClean="0"/>
              <a:t>los </a:t>
            </a:r>
            <a:r>
              <a:rPr lang="es-ES_tradnl" sz="2400" dirty="0" err="1"/>
              <a:t>arrays</a:t>
            </a:r>
            <a:r>
              <a:rPr lang="es-ES_tradnl" sz="2400" dirty="0"/>
              <a:t> </a:t>
            </a:r>
            <a:r>
              <a:rPr lang="es-ES_tradnl" sz="2400" dirty="0" smtClean="0"/>
              <a:t>se </a:t>
            </a:r>
            <a:r>
              <a:rPr lang="es-ES_tradnl" sz="2400" dirty="0"/>
              <a:t>usan mucho. </a:t>
            </a:r>
            <a:endParaRPr lang="es-ES_tradnl" sz="2400" dirty="0"/>
          </a:p>
        </p:txBody>
      </p:sp>
    </p:spTree>
    <p:extLst>
      <p:ext uri="{BB962C8B-B14F-4D97-AF65-F5344CB8AC3E}">
        <p14:creationId xmlns:p14="http://schemas.microsoft.com/office/powerpoint/2010/main" val="2942036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mtClean="0"/>
              <a:t>46</a:t>
            </a:fld>
            <a:endParaRPr lang="en-US"/>
          </a:p>
        </p:txBody>
      </p:sp>
      <p:pic>
        <p:nvPicPr>
          <p:cNvPr id="3" name="Imagen 2"/>
          <p:cNvPicPr>
            <a:picLocks noChangeAspect="1"/>
          </p:cNvPicPr>
          <p:nvPr/>
        </p:nvPicPr>
        <p:blipFill>
          <a:blip r:embed="rId2"/>
          <a:stretch>
            <a:fillRect/>
          </a:stretch>
        </p:blipFill>
        <p:spPr>
          <a:xfrm>
            <a:off x="2446097" y="274320"/>
            <a:ext cx="7454361" cy="5990844"/>
          </a:xfrm>
          <a:prstGeom prst="rect">
            <a:avLst/>
          </a:prstGeom>
        </p:spPr>
      </p:pic>
    </p:spTree>
    <p:extLst>
      <p:ext uri="{BB962C8B-B14F-4D97-AF65-F5344CB8AC3E}">
        <p14:creationId xmlns:p14="http://schemas.microsoft.com/office/powerpoint/2010/main" val="1455373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mtClean="0"/>
              <a:t>47</a:t>
            </a:fld>
            <a:endParaRPr lang="en-US"/>
          </a:p>
        </p:txBody>
      </p:sp>
      <p:pic>
        <p:nvPicPr>
          <p:cNvPr id="3" name="Imagen 2"/>
          <p:cNvPicPr>
            <a:picLocks noChangeAspect="1"/>
          </p:cNvPicPr>
          <p:nvPr/>
        </p:nvPicPr>
        <p:blipFill>
          <a:blip r:embed="rId2"/>
          <a:stretch>
            <a:fillRect/>
          </a:stretch>
        </p:blipFill>
        <p:spPr>
          <a:xfrm>
            <a:off x="2597150" y="276098"/>
            <a:ext cx="7303308" cy="6428502"/>
          </a:xfrm>
          <a:prstGeom prst="rect">
            <a:avLst/>
          </a:prstGeom>
        </p:spPr>
      </p:pic>
    </p:spTree>
    <p:extLst>
      <p:ext uri="{BB962C8B-B14F-4D97-AF65-F5344CB8AC3E}">
        <p14:creationId xmlns:p14="http://schemas.microsoft.com/office/powerpoint/2010/main" val="1901425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pic>
        <p:nvPicPr>
          <p:cNvPr id="3" name="Imagen 2"/>
          <p:cNvPicPr>
            <a:picLocks noChangeAspect="1"/>
          </p:cNvPicPr>
          <p:nvPr/>
        </p:nvPicPr>
        <p:blipFill>
          <a:blip r:embed="rId3"/>
          <a:stretch>
            <a:fillRect/>
          </a:stretch>
        </p:blipFill>
        <p:spPr>
          <a:xfrm>
            <a:off x="260350" y="172720"/>
            <a:ext cx="7099300" cy="1574800"/>
          </a:xfrm>
          <a:prstGeom prst="rect">
            <a:avLst/>
          </a:prstGeom>
        </p:spPr>
      </p:pic>
      <p:pic>
        <p:nvPicPr>
          <p:cNvPr id="4" name="Imagen 3"/>
          <p:cNvPicPr>
            <a:picLocks noChangeAspect="1"/>
          </p:cNvPicPr>
          <p:nvPr/>
        </p:nvPicPr>
        <p:blipFill>
          <a:blip r:embed="rId4"/>
          <a:stretch>
            <a:fillRect/>
          </a:stretch>
        </p:blipFill>
        <p:spPr>
          <a:xfrm>
            <a:off x="425450" y="1747520"/>
            <a:ext cx="6934200" cy="4356100"/>
          </a:xfrm>
          <a:prstGeom prst="rect">
            <a:avLst/>
          </a:prstGeom>
        </p:spPr>
      </p:pic>
    </p:spTree>
    <p:extLst>
      <p:ext uri="{BB962C8B-B14F-4D97-AF65-F5344CB8AC3E}">
        <p14:creationId xmlns:p14="http://schemas.microsoft.com/office/powerpoint/2010/main" val="1026520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pic>
        <p:nvPicPr>
          <p:cNvPr id="5" name="Imagen 4"/>
          <p:cNvPicPr>
            <a:picLocks noChangeAspect="1"/>
          </p:cNvPicPr>
          <p:nvPr/>
        </p:nvPicPr>
        <p:blipFill>
          <a:blip r:embed="rId3"/>
          <a:stretch>
            <a:fillRect/>
          </a:stretch>
        </p:blipFill>
        <p:spPr>
          <a:xfrm>
            <a:off x="1627861" y="548640"/>
            <a:ext cx="8944677" cy="5181854"/>
          </a:xfrm>
          <a:prstGeom prst="rect">
            <a:avLst/>
          </a:prstGeom>
        </p:spPr>
      </p:pic>
    </p:spTree>
    <p:extLst>
      <p:ext uri="{BB962C8B-B14F-4D97-AF65-F5344CB8AC3E}">
        <p14:creationId xmlns:p14="http://schemas.microsoft.com/office/powerpoint/2010/main" val="1846531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575658"/>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t>
            </a:r>
            <a:r>
              <a:rPr lang="es-ES_tradnl" sz="2400" i="1" dirty="0"/>
              <a:t>Algoritmo </a:t>
            </a:r>
            <a:r>
              <a:rPr lang="es-ES_tradnl" sz="2400" i="1" dirty="0" smtClean="0"/>
              <a:t>2</a:t>
            </a:r>
          </a:p>
          <a:p>
            <a:pPr>
              <a:buClr>
                <a:schemeClr val="tx1"/>
              </a:buClr>
              <a:buFont typeface="Arial" charset="0"/>
              <a:buChar char="•"/>
            </a:pPr>
            <a:r>
              <a:rPr lang="es-ES_tradnl" sz="2400" dirty="0" smtClean="0"/>
              <a:t>Prueba </a:t>
            </a:r>
            <a:r>
              <a:rPr lang="es-ES_tradnl" sz="2400" dirty="0"/>
              <a:t>este algoritmo en su lugar. Dobla el papel</a:t>
            </a:r>
            <a:r>
              <a:rPr lang="es-ES_tradnl" sz="2400" dirty="0" smtClean="0"/>
              <a:t>.</a:t>
            </a:r>
          </a:p>
          <a:p>
            <a:pPr>
              <a:buClr>
                <a:schemeClr val="tx1"/>
              </a:buClr>
              <a:buFont typeface="Arial" charset="0"/>
              <a:buChar char="•"/>
            </a:pPr>
            <a:endParaRPr lang="es-ES_tradnl" sz="2400" dirty="0"/>
          </a:p>
          <a:p>
            <a:pPr>
              <a:buClr>
                <a:schemeClr val="tx1"/>
              </a:buClr>
              <a:buFont typeface="Arial" charset="0"/>
              <a:buChar char="•"/>
            </a:pPr>
            <a:r>
              <a:rPr lang="es-ES_tradnl" sz="2400" dirty="0" smtClean="0"/>
              <a:t>En </a:t>
            </a:r>
            <a:r>
              <a:rPr lang="es-ES_tradnl" sz="2400" dirty="0"/>
              <a:t>este ejemplo, doblar el papel una vez es una operación. ¡Acabas de hacer dos cajas con esa operación</a:t>
            </a:r>
            <a:r>
              <a:rPr lang="es-ES_tradnl" sz="2400" dirty="0" smtClean="0"/>
              <a:t>!</a:t>
            </a:r>
          </a:p>
          <a:p>
            <a:pPr>
              <a:buClr>
                <a:schemeClr val="tx1"/>
              </a:buClr>
              <a:buFont typeface="Arial" charset="0"/>
              <a:buChar char="•"/>
            </a:pPr>
            <a:r>
              <a:rPr lang="es-ES_tradnl" sz="2400" dirty="0" smtClean="0"/>
              <a:t>Dobla </a:t>
            </a:r>
            <a:r>
              <a:rPr lang="es-ES_tradnl" sz="2400" dirty="0"/>
              <a:t>el papel una y otra vez y otra vez</a:t>
            </a:r>
            <a:r>
              <a:rPr lang="es-ES_tradnl" sz="2400" dirty="0" smtClean="0"/>
              <a:t>.</a:t>
            </a:r>
          </a:p>
          <a:p>
            <a:pPr>
              <a:buClr>
                <a:schemeClr val="tx1"/>
              </a:buClr>
              <a:buFont typeface="Arial" charset="0"/>
              <a:buChar char="•"/>
            </a:pPr>
            <a:endParaRPr lang="es-ES_tradnl" sz="2400" dirty="0"/>
          </a:p>
          <a:p>
            <a:pPr>
              <a:buClr>
                <a:schemeClr val="tx1"/>
              </a:buClr>
              <a:buFont typeface="Arial" charset="0"/>
              <a:buChar char="•"/>
            </a:pPr>
            <a:endParaRPr lang="es-ES_tradnl" sz="2400" dirty="0" smtClean="0"/>
          </a:p>
          <a:p>
            <a:pPr>
              <a:buClr>
                <a:schemeClr val="tx1"/>
              </a:buClr>
              <a:buFont typeface="Arial" charset="0"/>
              <a:buChar char="•"/>
            </a:pPr>
            <a:endParaRPr lang="es-ES_tradnl" sz="2400" dirty="0" smtClean="0"/>
          </a:p>
          <a:p>
            <a:pPr>
              <a:buClr>
                <a:schemeClr val="tx1"/>
              </a:buClr>
              <a:buFont typeface="Arial" charset="0"/>
              <a:buChar char="•"/>
            </a:pPr>
            <a:r>
              <a:rPr lang="es-ES_tradnl" sz="2400" dirty="0" smtClean="0"/>
              <a:t>¡</a:t>
            </a:r>
            <a:r>
              <a:rPr lang="es-ES_tradnl" sz="2400" dirty="0"/>
              <a:t>Despliégalo después de cuatro pliegues y obtendrás una cuadrícula hermosa! </a:t>
            </a:r>
            <a:endParaRPr lang="es-ES_tradnl" sz="2400" dirty="0" smtClean="0"/>
          </a:p>
        </p:txBody>
      </p:sp>
      <p:pic>
        <p:nvPicPr>
          <p:cNvPr id="3" name="Imagen 2"/>
          <p:cNvPicPr>
            <a:picLocks noChangeAspect="1"/>
          </p:cNvPicPr>
          <p:nvPr/>
        </p:nvPicPr>
        <p:blipFill>
          <a:blip r:embed="rId3"/>
          <a:stretch>
            <a:fillRect/>
          </a:stretch>
        </p:blipFill>
        <p:spPr>
          <a:xfrm>
            <a:off x="7685024" y="1001706"/>
            <a:ext cx="1696720" cy="2023012"/>
          </a:xfrm>
          <a:prstGeom prst="rect">
            <a:avLst/>
          </a:prstGeom>
        </p:spPr>
      </p:pic>
      <p:pic>
        <p:nvPicPr>
          <p:cNvPr id="4" name="Imagen 3"/>
          <p:cNvPicPr>
            <a:picLocks noChangeAspect="1"/>
          </p:cNvPicPr>
          <p:nvPr/>
        </p:nvPicPr>
        <p:blipFill>
          <a:blip r:embed="rId4"/>
          <a:stretch>
            <a:fillRect/>
          </a:stretch>
        </p:blipFill>
        <p:spPr>
          <a:xfrm>
            <a:off x="6265164" y="3635246"/>
            <a:ext cx="4469892" cy="2251502"/>
          </a:xfrm>
          <a:prstGeom prst="rect">
            <a:avLst/>
          </a:prstGeom>
        </p:spPr>
      </p:pic>
    </p:spTree>
    <p:extLst>
      <p:ext uri="{BB962C8B-B14F-4D97-AF65-F5344CB8AC3E}">
        <p14:creationId xmlns:p14="http://schemas.microsoft.com/office/powerpoint/2010/main" val="169022520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pic>
        <p:nvPicPr>
          <p:cNvPr id="3" name="Imagen 2"/>
          <p:cNvPicPr>
            <a:picLocks noChangeAspect="1"/>
          </p:cNvPicPr>
          <p:nvPr/>
        </p:nvPicPr>
        <p:blipFill>
          <a:blip r:embed="rId3"/>
          <a:stretch>
            <a:fillRect/>
          </a:stretch>
        </p:blipFill>
        <p:spPr>
          <a:xfrm>
            <a:off x="1057371" y="1066292"/>
            <a:ext cx="10085658" cy="4566412"/>
          </a:xfrm>
          <a:prstGeom prst="rect">
            <a:avLst/>
          </a:prstGeom>
        </p:spPr>
      </p:pic>
    </p:spTree>
    <p:extLst>
      <p:ext uri="{BB962C8B-B14F-4D97-AF65-F5344CB8AC3E}">
        <p14:creationId xmlns:p14="http://schemas.microsoft.com/office/powerpoint/2010/main" val="21467480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pic>
        <p:nvPicPr>
          <p:cNvPr id="4" name="Imagen 3"/>
          <p:cNvPicPr>
            <a:picLocks noChangeAspect="1"/>
          </p:cNvPicPr>
          <p:nvPr/>
        </p:nvPicPr>
        <p:blipFill>
          <a:blip r:embed="rId3"/>
          <a:stretch>
            <a:fillRect/>
          </a:stretch>
        </p:blipFill>
        <p:spPr>
          <a:xfrm>
            <a:off x="3820061" y="0"/>
            <a:ext cx="4551877" cy="6858000"/>
          </a:xfrm>
          <a:prstGeom prst="rect">
            <a:avLst/>
          </a:prstGeom>
        </p:spPr>
      </p:pic>
    </p:spTree>
    <p:extLst>
      <p:ext uri="{BB962C8B-B14F-4D97-AF65-F5344CB8AC3E}">
        <p14:creationId xmlns:p14="http://schemas.microsoft.com/office/powerpoint/2010/main" val="14018845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8" name="Título 1"/>
          <p:cNvSpPr txBox="1">
            <a:spLocks/>
          </p:cNvSpPr>
          <p:nvPr/>
        </p:nvSpPr>
        <p:spPr>
          <a:xfrm>
            <a:off x="907560" y="595017"/>
            <a:ext cx="10188588"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Eliminaciones</a:t>
            </a:r>
            <a:endParaRPr lang="en-US" sz="4400" dirty="0"/>
          </a:p>
        </p:txBody>
      </p:sp>
      <p:sp>
        <p:nvSpPr>
          <p:cNvPr id="5" name="Marcador de contenido 2"/>
          <p:cNvSpPr txBox="1">
            <a:spLocks/>
          </p:cNvSpPr>
          <p:nvPr/>
        </p:nvSpPr>
        <p:spPr>
          <a:xfrm>
            <a:off x="907560" y="1554480"/>
            <a:ext cx="10188588" cy="401530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¿Cuáles se usan más: </a:t>
            </a:r>
            <a:r>
              <a:rPr lang="es-ES_tradnl" sz="2400" dirty="0" err="1" smtClean="0"/>
              <a:t>arrays</a:t>
            </a:r>
            <a:r>
              <a:rPr lang="es-ES_tradnl" sz="2400" dirty="0" smtClean="0"/>
              <a:t> o </a:t>
            </a:r>
            <a:r>
              <a:rPr lang="es-ES_tradnl" sz="2400" dirty="0"/>
              <a:t>listas? Obviamente, depende del caso de uso. Pero </a:t>
            </a:r>
            <a:r>
              <a:rPr lang="es-ES_tradnl" sz="2400" dirty="0" smtClean="0"/>
              <a:t>los </a:t>
            </a:r>
            <a:r>
              <a:rPr lang="es-ES_tradnl" sz="2400" dirty="0" err="1"/>
              <a:t>arrays</a:t>
            </a:r>
            <a:r>
              <a:rPr lang="es-ES_tradnl" sz="2400" dirty="0"/>
              <a:t> </a:t>
            </a:r>
            <a:r>
              <a:rPr lang="es-ES_tradnl" sz="2400" dirty="0" smtClean="0"/>
              <a:t>ven </a:t>
            </a:r>
            <a:r>
              <a:rPr lang="es-ES_tradnl" sz="2400" dirty="0"/>
              <a:t>mucho uso porque permiten el acceso </a:t>
            </a:r>
            <a:r>
              <a:rPr lang="es-ES_tradnl" sz="2400" dirty="0" smtClean="0"/>
              <a:t>aleatorio.</a:t>
            </a:r>
          </a:p>
          <a:p>
            <a:pPr>
              <a:buClr>
                <a:schemeClr val="tx1"/>
              </a:buClr>
              <a:buFont typeface="Arial" charset="0"/>
              <a:buChar char="•"/>
            </a:pPr>
            <a:r>
              <a:rPr lang="es-ES_tradnl" sz="2400" dirty="0" smtClean="0"/>
              <a:t>Hay </a:t>
            </a:r>
            <a:r>
              <a:rPr lang="es-ES_tradnl" sz="2400" dirty="0"/>
              <a:t>dos tipos diferentes de acceso: acceso aleatorio y acceso secuencial</a:t>
            </a:r>
            <a:r>
              <a:rPr lang="es-ES_tradnl" sz="2400" dirty="0" smtClean="0"/>
              <a:t>.</a:t>
            </a:r>
          </a:p>
          <a:p>
            <a:pPr>
              <a:buClr>
                <a:schemeClr val="tx1"/>
              </a:buClr>
              <a:buFont typeface="Arial" charset="0"/>
              <a:buChar char="•"/>
            </a:pPr>
            <a:r>
              <a:rPr lang="es-ES_tradnl" sz="2400" dirty="0" smtClean="0"/>
              <a:t>El </a:t>
            </a:r>
            <a:r>
              <a:rPr lang="es-ES_tradnl" sz="2400" dirty="0"/>
              <a:t>acceso secuencial significa leer los elementos uno por uno, comenzando por el primer elemento. Las listas </a:t>
            </a:r>
            <a:r>
              <a:rPr lang="es-ES_tradnl" sz="2400" dirty="0" smtClean="0"/>
              <a:t>enlazadas solo </a:t>
            </a:r>
            <a:r>
              <a:rPr lang="es-ES_tradnl" sz="2400" dirty="0"/>
              <a:t>pueden hacer acceso </a:t>
            </a:r>
            <a:r>
              <a:rPr lang="es-ES_tradnl" sz="2400" dirty="0" smtClean="0"/>
              <a:t>secuencial.</a:t>
            </a:r>
          </a:p>
          <a:p>
            <a:pPr>
              <a:buClr>
                <a:schemeClr val="tx1"/>
              </a:buClr>
              <a:buFont typeface="Arial" charset="0"/>
              <a:buChar char="•"/>
            </a:pPr>
            <a:r>
              <a:rPr lang="es-ES_tradnl" sz="2400" dirty="0" smtClean="0"/>
              <a:t>Si </a:t>
            </a:r>
            <a:r>
              <a:rPr lang="es-ES_tradnl" sz="2400" dirty="0"/>
              <a:t>desea leer el décimo elemento de una lista </a:t>
            </a:r>
            <a:r>
              <a:rPr lang="es-ES_tradnl" sz="2400" dirty="0" smtClean="0"/>
              <a:t>enlazada, </a:t>
            </a:r>
            <a:r>
              <a:rPr lang="es-ES_tradnl" sz="2400" dirty="0"/>
              <a:t>debe leer los primeros 9 elementos y seguir los enlaces al décimo elemento. </a:t>
            </a:r>
            <a:endParaRPr lang="es-ES_tradnl" sz="2400" dirty="0" smtClean="0"/>
          </a:p>
          <a:p>
            <a:pPr>
              <a:buClr>
                <a:schemeClr val="tx1"/>
              </a:buClr>
              <a:buFont typeface="Arial" charset="0"/>
              <a:buChar char="•"/>
            </a:pPr>
            <a:r>
              <a:rPr lang="es-ES_tradnl" sz="2400" dirty="0" smtClean="0"/>
              <a:t>El </a:t>
            </a:r>
            <a:r>
              <a:rPr lang="es-ES_tradnl" sz="2400" dirty="0"/>
              <a:t>acceso aleatorio significa que puede saltar directamente al décimo elemento. </a:t>
            </a:r>
            <a:endParaRPr lang="es-ES_tradnl" sz="2400" dirty="0" smtClean="0"/>
          </a:p>
          <a:p>
            <a:pPr>
              <a:buClr>
                <a:schemeClr val="tx1"/>
              </a:buClr>
              <a:buFont typeface="Arial" charset="0"/>
              <a:buChar char="•"/>
            </a:pPr>
            <a:r>
              <a:rPr lang="es-ES_tradnl" sz="2400" dirty="0" smtClean="0"/>
              <a:t>Los </a:t>
            </a:r>
            <a:r>
              <a:rPr lang="es-ES_tradnl" sz="2400" dirty="0" err="1" smtClean="0"/>
              <a:t>arrays</a:t>
            </a:r>
            <a:r>
              <a:rPr lang="es-ES_tradnl" sz="2400" dirty="0" smtClean="0"/>
              <a:t> son </a:t>
            </a:r>
            <a:r>
              <a:rPr lang="es-ES_tradnl" sz="2400" dirty="0"/>
              <a:t>más </a:t>
            </a:r>
            <a:r>
              <a:rPr lang="es-ES_tradnl" sz="2400" dirty="0" smtClean="0"/>
              <a:t>rápidos </a:t>
            </a:r>
            <a:r>
              <a:rPr lang="es-ES_tradnl" sz="2400" dirty="0"/>
              <a:t>en las lecturas. Esto se debe a que proporcionan acceso aleatorio. Muchos casos de uso requieren acceso aleatorio, por lo que </a:t>
            </a:r>
            <a:r>
              <a:rPr lang="es-ES_tradnl" sz="2400" dirty="0" smtClean="0"/>
              <a:t>los </a:t>
            </a:r>
            <a:r>
              <a:rPr lang="es-ES_tradnl" sz="2400" dirty="0" err="1"/>
              <a:t>arrays</a:t>
            </a:r>
            <a:r>
              <a:rPr lang="es-ES_tradnl" sz="2400" dirty="0"/>
              <a:t> </a:t>
            </a:r>
            <a:r>
              <a:rPr lang="es-ES_tradnl" sz="2400" dirty="0" smtClean="0"/>
              <a:t>se </a:t>
            </a:r>
            <a:r>
              <a:rPr lang="es-ES_tradnl" sz="2400" dirty="0"/>
              <a:t>usan mucho. </a:t>
            </a:r>
            <a:endParaRPr lang="es-ES_tradnl" sz="2400" dirty="0"/>
          </a:p>
        </p:txBody>
      </p:sp>
    </p:spTree>
    <p:extLst>
      <p:ext uri="{BB962C8B-B14F-4D97-AF65-F5344CB8AC3E}">
        <p14:creationId xmlns:p14="http://schemas.microsoft.com/office/powerpoint/2010/main" val="1293934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Cada pliegue dobla el número de cajas. ¡Hiciste 16 cajas con 4 operaciones</a:t>
            </a:r>
            <a:r>
              <a:rPr lang="es-ES_tradnl" sz="2400" dirty="0" smtClean="0"/>
              <a:t>!</a:t>
            </a:r>
          </a:p>
          <a:p>
            <a:pPr>
              <a:buClr>
                <a:schemeClr val="tx1"/>
              </a:buClr>
              <a:buFont typeface="Arial" charset="0"/>
              <a:buChar char="•"/>
            </a:pPr>
            <a:r>
              <a:rPr lang="es-ES_tradnl" sz="2400" dirty="0" smtClean="0"/>
              <a:t>Puede </a:t>
            </a:r>
            <a:r>
              <a:rPr lang="es-ES_tradnl" sz="2400" dirty="0"/>
              <a:t>"dibujar" el doble de cuadros en cada pliegue, por lo que puede dibujar 16 cuadros en 4 pasos. ¿Cuál es el tiempo de ejecución de este algoritmo? </a:t>
            </a:r>
            <a:endParaRPr lang="es-ES_tradnl" sz="2400" dirty="0" smtClean="0"/>
          </a:p>
          <a:p>
            <a:pPr>
              <a:buClr>
                <a:schemeClr val="tx1"/>
              </a:buClr>
              <a:buFont typeface="Arial" charset="0"/>
              <a:buChar char="•"/>
            </a:pPr>
            <a:endParaRPr lang="es-ES_tradnl" sz="2400" dirty="0"/>
          </a:p>
        </p:txBody>
      </p:sp>
      <p:pic>
        <p:nvPicPr>
          <p:cNvPr id="3" name="Imagen 2"/>
          <p:cNvPicPr>
            <a:picLocks noChangeAspect="1"/>
          </p:cNvPicPr>
          <p:nvPr/>
        </p:nvPicPr>
        <p:blipFill>
          <a:blip r:embed="rId3"/>
          <a:stretch>
            <a:fillRect/>
          </a:stretch>
        </p:blipFill>
        <p:spPr>
          <a:xfrm>
            <a:off x="329967" y="3267202"/>
            <a:ext cx="11279764" cy="2989220"/>
          </a:xfrm>
          <a:prstGeom prst="rect">
            <a:avLst/>
          </a:prstGeom>
        </p:spPr>
      </p:pic>
    </p:spTree>
    <p:extLst>
      <p:ext uri="{BB962C8B-B14F-4D97-AF65-F5344CB8AC3E}">
        <p14:creationId xmlns:p14="http://schemas.microsoft.com/office/powerpoint/2010/main" val="194408555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770399" y="1484218"/>
            <a:ext cx="10879057"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Proponga tiempos de ejecución para ambos algoritmos antes de continuar</a:t>
            </a:r>
            <a:r>
              <a:rPr lang="es-ES_tradnl" sz="2400" dirty="0" smtClean="0"/>
              <a:t>.</a:t>
            </a:r>
          </a:p>
          <a:p>
            <a:pPr>
              <a:buClr>
                <a:schemeClr val="tx1"/>
              </a:buClr>
              <a:buFont typeface="Arial" charset="0"/>
              <a:buChar char="•"/>
            </a:pPr>
            <a:r>
              <a:rPr lang="es-ES_tradnl" sz="2400" dirty="0" smtClean="0"/>
              <a:t>Respuestas</a:t>
            </a:r>
            <a:r>
              <a:rPr lang="es-ES_tradnl" sz="2400" dirty="0"/>
              <a:t>: El algoritmo 1 toma tiempo </a:t>
            </a:r>
            <a:r>
              <a:rPr lang="es-ES_tradnl" sz="2400" dirty="0" smtClean="0"/>
              <a:t>O(n</a:t>
            </a:r>
            <a:r>
              <a:rPr lang="es-ES_tradnl" sz="2400" dirty="0"/>
              <a:t>), y el algoritmo 2 toma tiempo </a:t>
            </a:r>
            <a:r>
              <a:rPr lang="es-ES_tradnl" sz="2400" dirty="0" smtClean="0"/>
              <a:t>O(log </a:t>
            </a:r>
            <a:r>
              <a:rPr lang="es-ES_tradnl" sz="2400" dirty="0"/>
              <a:t>n</a:t>
            </a:r>
            <a:r>
              <a:rPr lang="es-ES_tradnl" sz="2400" dirty="0" smtClean="0"/>
              <a:t>).</a:t>
            </a:r>
          </a:p>
          <a:p>
            <a:pPr>
              <a:buClr>
                <a:schemeClr val="tx1"/>
              </a:buClr>
              <a:buFont typeface="Arial" charset="0"/>
              <a:buChar char="•"/>
            </a:pPr>
            <a:endParaRPr lang="es-ES_tradnl" sz="2400" dirty="0" smtClean="0"/>
          </a:p>
          <a:p>
            <a:pPr>
              <a:buClr>
                <a:schemeClr val="tx1"/>
              </a:buClr>
              <a:buFont typeface="Arial" charset="0"/>
              <a:buChar char="•"/>
            </a:pPr>
            <a:r>
              <a:rPr lang="es-ES_tradnl" sz="2400" b="1" i="1" dirty="0" smtClean="0"/>
              <a:t>Big </a:t>
            </a:r>
            <a:r>
              <a:rPr lang="es-ES_tradnl" sz="2400" b="1" i="1" dirty="0"/>
              <a:t>O </a:t>
            </a:r>
            <a:r>
              <a:rPr lang="es-ES_tradnl" sz="2400" b="1" i="1" dirty="0" smtClean="0"/>
              <a:t>establece </a:t>
            </a:r>
            <a:r>
              <a:rPr lang="es-ES_tradnl" sz="2400" b="1" i="1" dirty="0"/>
              <a:t>el peor tiempo de </a:t>
            </a:r>
            <a:r>
              <a:rPr lang="es-ES_tradnl" sz="2400" b="1" i="1" dirty="0" smtClean="0"/>
              <a:t>ejecución</a:t>
            </a:r>
          </a:p>
          <a:p>
            <a:pPr>
              <a:buClr>
                <a:schemeClr val="tx1"/>
              </a:buClr>
              <a:buFont typeface="Arial" charset="0"/>
              <a:buChar char="•"/>
            </a:pPr>
            <a:r>
              <a:rPr lang="es-ES_tradnl" sz="2400" dirty="0" smtClean="0"/>
              <a:t>Supongamos </a:t>
            </a:r>
            <a:r>
              <a:rPr lang="es-ES_tradnl" sz="2400" dirty="0"/>
              <a:t>que está utilizando una búsqueda simple para buscar a una persona en la guía telefónica. Usted sabe que la búsqueda simple tarda </a:t>
            </a:r>
            <a:r>
              <a:rPr lang="es-ES_tradnl" sz="2400" dirty="0" smtClean="0"/>
              <a:t>O(n</a:t>
            </a:r>
            <a:r>
              <a:rPr lang="es-ES_tradnl" sz="2400" dirty="0"/>
              <a:t>) en ejecutarse, lo que significa que, en el peor de los casos, tendrá que revisar cada entrada de su directorio telefónico. </a:t>
            </a:r>
            <a:endParaRPr lang="es-ES_tradnl" sz="2400" dirty="0" smtClean="0"/>
          </a:p>
          <a:p>
            <a:pPr>
              <a:buClr>
                <a:schemeClr val="tx1"/>
              </a:buClr>
              <a:buFont typeface="Arial" charset="0"/>
              <a:buChar char="•"/>
            </a:pPr>
            <a:r>
              <a:rPr lang="es-ES_tradnl" sz="2400" dirty="0" smtClean="0"/>
              <a:t>En </a:t>
            </a:r>
            <a:r>
              <a:rPr lang="es-ES_tradnl" sz="2400" dirty="0"/>
              <a:t>este caso, está buscando </a:t>
            </a:r>
            <a:r>
              <a:rPr lang="es-ES_tradnl" sz="2400" dirty="0" err="1"/>
              <a:t>Adit</a:t>
            </a:r>
            <a:r>
              <a:rPr lang="es-ES_tradnl" sz="2400" dirty="0"/>
              <a:t>. Este tipo es la primera entrada en su directorio telefónico. Así que no </a:t>
            </a:r>
            <a:r>
              <a:rPr lang="es-ES_tradnl" sz="2400" dirty="0" err="1" smtClean="0"/>
              <a:t>tendr</a:t>
            </a:r>
            <a:r>
              <a:rPr lang="es-ES" sz="2400" dirty="0" smtClean="0"/>
              <a:t>á</a:t>
            </a:r>
            <a:r>
              <a:rPr lang="es-ES_tradnl" sz="2400" dirty="0" smtClean="0"/>
              <a:t> </a:t>
            </a:r>
            <a:r>
              <a:rPr lang="es-ES_tradnl" sz="2400" dirty="0"/>
              <a:t>que mirar cada entrada, la </a:t>
            </a:r>
            <a:r>
              <a:rPr lang="es-ES_tradnl" sz="2400" dirty="0" smtClean="0"/>
              <a:t>encontrar</a:t>
            </a:r>
            <a:r>
              <a:rPr lang="es-ES" sz="2400" dirty="0" smtClean="0"/>
              <a:t>á</a:t>
            </a:r>
            <a:r>
              <a:rPr lang="es-ES_tradnl" sz="2400" dirty="0" smtClean="0"/>
              <a:t> </a:t>
            </a:r>
            <a:r>
              <a:rPr lang="es-ES_tradnl" sz="2400" dirty="0"/>
              <a:t>en el primer intento. ¿Este algoritmo tomó tiempo </a:t>
            </a:r>
            <a:r>
              <a:rPr lang="es-ES_tradnl" sz="2400" dirty="0" smtClean="0"/>
              <a:t>O(n</a:t>
            </a:r>
            <a:r>
              <a:rPr lang="es-ES_tradnl" sz="2400" dirty="0"/>
              <a:t>)? ¿O le tomó </a:t>
            </a:r>
            <a:r>
              <a:rPr lang="es-ES_tradnl" sz="2400" dirty="0" smtClean="0"/>
              <a:t>O(1</a:t>
            </a:r>
            <a:r>
              <a:rPr lang="es-ES_tradnl" sz="2400" dirty="0"/>
              <a:t>) tiempo porque encontró a la persona en el primer intento</a:t>
            </a:r>
            <a:r>
              <a:rPr lang="es-ES_tradnl" sz="2400" dirty="0" smtClean="0"/>
              <a:t>?</a:t>
            </a:r>
          </a:p>
        </p:txBody>
      </p:sp>
    </p:spTree>
    <p:extLst>
      <p:ext uri="{BB962C8B-B14F-4D97-AF65-F5344CB8AC3E}">
        <p14:creationId xmlns:p14="http://schemas.microsoft.com/office/powerpoint/2010/main" val="56678044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557370"/>
            <a:ext cx="10741896"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La búsqueda simple todavía toma tiempo </a:t>
            </a:r>
            <a:r>
              <a:rPr lang="es-ES_tradnl" sz="2400" dirty="0" smtClean="0"/>
              <a:t>O(n</a:t>
            </a:r>
            <a:r>
              <a:rPr lang="es-ES_tradnl" sz="2400" dirty="0"/>
              <a:t>). </a:t>
            </a:r>
          </a:p>
          <a:p>
            <a:pPr>
              <a:buClr>
                <a:schemeClr val="tx1"/>
              </a:buClr>
              <a:buFont typeface="Arial" charset="0"/>
              <a:buChar char="•"/>
            </a:pPr>
            <a:r>
              <a:rPr lang="es-ES_tradnl" sz="2400" dirty="0" smtClean="0"/>
              <a:t> En </a:t>
            </a:r>
            <a:r>
              <a:rPr lang="es-ES_tradnl" sz="2400" dirty="0"/>
              <a:t>este caso, encontraste lo que estabas buscando al instante. Ese es el mejor de los casos. Pero la notación Big O se trata del </a:t>
            </a:r>
            <a:r>
              <a:rPr lang="es-ES_tradnl" sz="2400" u="sng" dirty="0"/>
              <a:t>peor de los casos</a:t>
            </a:r>
            <a:r>
              <a:rPr lang="es-ES_tradnl" sz="2400" dirty="0"/>
              <a:t>. </a:t>
            </a:r>
            <a:endParaRPr lang="es-ES_tradnl" sz="2400" dirty="0" smtClean="0"/>
          </a:p>
          <a:p>
            <a:pPr>
              <a:buClr>
                <a:schemeClr val="tx1"/>
              </a:buClr>
              <a:buFont typeface="Arial" charset="0"/>
              <a:buChar char="•"/>
            </a:pPr>
            <a:r>
              <a:rPr lang="es-ES_tradnl" sz="2400" dirty="0"/>
              <a:t> </a:t>
            </a:r>
            <a:r>
              <a:rPr lang="es-ES_tradnl" sz="2400" dirty="0" smtClean="0"/>
              <a:t>Entonces</a:t>
            </a:r>
            <a:r>
              <a:rPr lang="es-ES_tradnl" sz="2400" dirty="0"/>
              <a:t>, puede decir que, en el peor de los casos, tendrá que mirar cada entrada de la guía telefónica una vez. </a:t>
            </a:r>
            <a:r>
              <a:rPr lang="es-ES_tradnl" sz="2400" dirty="0" smtClean="0"/>
              <a:t>Ese </a:t>
            </a:r>
            <a:r>
              <a:rPr lang="es-ES_tradnl" sz="2400" dirty="0"/>
              <a:t>es </a:t>
            </a:r>
            <a:r>
              <a:rPr lang="es-ES_tradnl" sz="2400" dirty="0" smtClean="0"/>
              <a:t>el tiempo O(n</a:t>
            </a:r>
            <a:r>
              <a:rPr lang="es-ES_tradnl" sz="2400" dirty="0"/>
              <a:t>). Es una tranquilidad: sabe que la búsqueda simple nunca será más lenta que el tiempo </a:t>
            </a:r>
            <a:r>
              <a:rPr lang="es-ES_tradnl" sz="2400" dirty="0" smtClean="0"/>
              <a:t>O(n).</a:t>
            </a:r>
          </a:p>
          <a:p>
            <a:pPr>
              <a:buClr>
                <a:schemeClr val="tx1"/>
              </a:buClr>
              <a:buFont typeface="Arial" charset="0"/>
              <a:buChar char="•"/>
            </a:pPr>
            <a:endParaRPr lang="es-ES_tradnl" sz="2400" dirty="0"/>
          </a:p>
          <a:p>
            <a:pPr>
              <a:buClr>
                <a:schemeClr val="tx1"/>
              </a:buClr>
              <a:buFont typeface="Arial" charset="0"/>
              <a:buChar char="•"/>
            </a:pPr>
            <a:r>
              <a:rPr lang="es-ES_tradnl" sz="2400" b="1" dirty="0" smtClean="0"/>
              <a:t>Algunos </a:t>
            </a:r>
            <a:r>
              <a:rPr lang="es-ES_tradnl" sz="2400" b="1" dirty="0"/>
              <a:t>tiempos de ejecución Big O </a:t>
            </a:r>
            <a:r>
              <a:rPr lang="es-ES_tradnl" sz="2400" b="1" dirty="0" smtClean="0"/>
              <a:t>comunes</a:t>
            </a:r>
          </a:p>
          <a:p>
            <a:pPr>
              <a:buClr>
                <a:schemeClr val="tx1"/>
              </a:buClr>
              <a:buFont typeface="Arial" charset="0"/>
              <a:buChar char="•"/>
            </a:pPr>
            <a:r>
              <a:rPr lang="es-ES_tradnl" sz="2400" dirty="0" smtClean="0"/>
              <a:t>Aquí </a:t>
            </a:r>
            <a:r>
              <a:rPr lang="es-ES_tradnl" sz="2400" dirty="0"/>
              <a:t>hay cinco tiempos de ejecución Big O que encontrará mucho, ordenados del más rápido al más lento</a:t>
            </a:r>
            <a:r>
              <a:rPr lang="es-ES_tradnl" sz="2400" dirty="0" smtClean="0"/>
              <a:t>:</a:t>
            </a:r>
          </a:p>
          <a:p>
            <a:pPr>
              <a:buClr>
                <a:schemeClr val="tx1"/>
              </a:buClr>
              <a:buFont typeface="Arial" charset="0"/>
              <a:buChar char="•"/>
            </a:pPr>
            <a:r>
              <a:rPr lang="es-ES_tradnl" sz="2400" dirty="0" smtClean="0"/>
              <a:t>O(log </a:t>
            </a:r>
            <a:r>
              <a:rPr lang="es-ES_tradnl" sz="2400" dirty="0"/>
              <a:t>n), también conocido como </a:t>
            </a:r>
            <a:r>
              <a:rPr lang="es-ES_tradnl" sz="2400" dirty="0" smtClean="0"/>
              <a:t>log time. </a:t>
            </a:r>
            <a:r>
              <a:rPr lang="es-ES_tradnl" sz="2400" dirty="0"/>
              <a:t>Ejemplo: búsqueda binaria</a:t>
            </a:r>
            <a:r>
              <a:rPr lang="es-ES_tradnl" sz="2400" dirty="0" smtClean="0"/>
              <a:t>.</a:t>
            </a:r>
          </a:p>
        </p:txBody>
      </p:sp>
    </p:spTree>
    <p:extLst>
      <p:ext uri="{BB962C8B-B14F-4D97-AF65-F5344CB8AC3E}">
        <p14:creationId xmlns:p14="http://schemas.microsoft.com/office/powerpoint/2010/main" val="2469903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O(n</a:t>
            </a:r>
            <a:r>
              <a:rPr lang="es-ES_tradnl" sz="2400" dirty="0"/>
              <a:t>), también conocido como tiempo lineal. Ejemplo: búsqueda simple</a:t>
            </a:r>
            <a:r>
              <a:rPr lang="es-ES_tradnl" sz="2400" dirty="0" smtClean="0"/>
              <a:t>.</a:t>
            </a:r>
          </a:p>
          <a:p>
            <a:pPr>
              <a:buClr>
                <a:schemeClr val="tx1"/>
              </a:buClr>
              <a:buFont typeface="Arial" charset="0"/>
              <a:buChar char="•"/>
            </a:pPr>
            <a:r>
              <a:rPr lang="es-ES_tradnl" sz="2400" dirty="0" smtClean="0"/>
              <a:t>O(n </a:t>
            </a:r>
            <a:r>
              <a:rPr lang="es-ES_tradnl" sz="2400" dirty="0"/>
              <a:t>* log n). Ejemplo: un algoritmo de ordenación rápida, como </a:t>
            </a:r>
            <a:r>
              <a:rPr lang="es-ES_tradnl" sz="2400" dirty="0" err="1" smtClean="0"/>
              <a:t>quicksort</a:t>
            </a:r>
            <a:r>
              <a:rPr lang="es-ES_tradnl" sz="2400" dirty="0" smtClean="0"/>
              <a:t>.</a:t>
            </a:r>
            <a:endParaRPr lang="es-ES_tradnl" sz="2400" dirty="0"/>
          </a:p>
          <a:p>
            <a:pPr>
              <a:buClr>
                <a:schemeClr val="tx1"/>
              </a:buClr>
              <a:buFont typeface="Arial" charset="0"/>
              <a:buChar char="•"/>
            </a:pPr>
            <a:r>
              <a:rPr lang="es-ES_tradnl" sz="2400" dirty="0" smtClean="0"/>
              <a:t>O(n</a:t>
            </a:r>
            <a:r>
              <a:rPr lang="es-ES_tradnl" sz="2400" baseline="30000" dirty="0" smtClean="0"/>
              <a:t>2</a:t>
            </a:r>
            <a:r>
              <a:rPr lang="es-ES_tradnl" sz="2400" dirty="0" smtClean="0"/>
              <a:t>). </a:t>
            </a:r>
            <a:r>
              <a:rPr lang="es-ES_tradnl" sz="2400" dirty="0"/>
              <a:t>Ejemplo: un algoritmo de ordenación lenta, como la ordenación por selección </a:t>
            </a:r>
            <a:endParaRPr lang="es-ES_tradnl" sz="2400" dirty="0" smtClean="0"/>
          </a:p>
          <a:p>
            <a:pPr>
              <a:buClr>
                <a:schemeClr val="tx1"/>
              </a:buClr>
              <a:buFont typeface="Arial" charset="0"/>
              <a:buChar char="•"/>
            </a:pPr>
            <a:r>
              <a:rPr lang="es-ES_tradnl" sz="2400" dirty="0" smtClean="0"/>
              <a:t>O(n!). </a:t>
            </a:r>
            <a:r>
              <a:rPr lang="es-ES_tradnl" sz="2400" dirty="0"/>
              <a:t>Ejemplo: un algoritmo realmente lento, como el vendedor </a:t>
            </a:r>
            <a:r>
              <a:rPr lang="es-ES_tradnl" sz="2400" dirty="0" smtClean="0"/>
              <a:t>ambulante.</a:t>
            </a:r>
          </a:p>
          <a:p>
            <a:pPr>
              <a:buClr>
                <a:schemeClr val="tx1"/>
              </a:buClr>
              <a:buFont typeface="Arial" charset="0"/>
              <a:buChar char="•"/>
            </a:pPr>
            <a:endParaRPr lang="es-ES_tradnl" sz="2400" dirty="0"/>
          </a:p>
          <a:p>
            <a:pPr>
              <a:buClr>
                <a:schemeClr val="tx1"/>
              </a:buClr>
              <a:buFont typeface="Arial" charset="0"/>
              <a:buChar char="•"/>
            </a:pPr>
            <a:r>
              <a:rPr lang="es-ES_tradnl" sz="2400" dirty="0" smtClean="0"/>
              <a:t>Supongamos </a:t>
            </a:r>
            <a:r>
              <a:rPr lang="es-ES_tradnl" sz="2400" dirty="0"/>
              <a:t>que vuelve a dibujar una cuadrícula de 16 cuadros y puede elegir entre 5 algoritmos diferentes para hacerlo. Si utiliza el primer algoritmo, le llevará O (log n) tiempo dibujar la cuadrícula. </a:t>
            </a:r>
            <a:r>
              <a:rPr lang="es-ES_tradnl" sz="2400" dirty="0" smtClean="0"/>
              <a:t>Puede </a:t>
            </a:r>
            <a:r>
              <a:rPr lang="es-ES_tradnl" sz="2400" dirty="0"/>
              <a:t>hacer 10 operaciones por segundo. Con el tiempo O (log n), le tomará 4 operaciones dibujar una cuadrícula de 16 cuadros (log 16 es 4). Por lo tanto, le llevará 0.4 segundos dibujar la cuadrícula</a:t>
            </a:r>
            <a:r>
              <a:rPr lang="es-ES_tradnl" sz="2400" dirty="0" smtClean="0"/>
              <a:t>.</a:t>
            </a:r>
          </a:p>
          <a:p>
            <a:pPr>
              <a:buClr>
                <a:schemeClr val="tx1"/>
              </a:buClr>
              <a:buFont typeface="Arial" charset="0"/>
              <a:buChar char="•"/>
            </a:pPr>
            <a:r>
              <a:rPr lang="es-ES_tradnl" sz="2400" dirty="0" smtClean="0"/>
              <a:t> </a:t>
            </a:r>
            <a:endParaRPr lang="es-ES_tradnl" sz="2400" dirty="0"/>
          </a:p>
        </p:txBody>
      </p:sp>
    </p:spTree>
    <p:extLst>
      <p:ext uri="{BB962C8B-B14F-4D97-AF65-F5344CB8AC3E}">
        <p14:creationId xmlns:p14="http://schemas.microsoft.com/office/powerpoint/2010/main" val="533256801"/>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38887</TotalTime>
  <Words>3415</Words>
  <Application>Microsoft Macintosh PowerPoint</Application>
  <PresentationFormat>Panorámica</PresentationFormat>
  <Paragraphs>338</Paragraphs>
  <Slides>52</Slides>
  <Notes>49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52</vt:i4>
      </vt:variant>
    </vt:vector>
  </HeadingPairs>
  <TitlesOfParts>
    <vt:vector size="57" baseType="lpstr">
      <vt:lpstr>Calibri</vt:lpstr>
      <vt:lpstr>Calibri Light</vt:lpstr>
      <vt:lpstr>Wingdings</vt:lpstr>
      <vt:lpstr>Arial</vt:lpstr>
      <vt:lpstr>Retrospección</vt:lpstr>
      <vt:lpstr>Algoritmos y Complejidad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456</cp:revision>
  <dcterms:created xsi:type="dcterms:W3CDTF">2018-09-05T16:34:01Z</dcterms:created>
  <dcterms:modified xsi:type="dcterms:W3CDTF">2019-10-25T12:47:23Z</dcterms:modified>
</cp:coreProperties>
</file>